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87" r:id="rId4"/>
    <p:sldId id="277" r:id="rId5"/>
    <p:sldId id="289" r:id="rId6"/>
    <p:sldId id="275" r:id="rId7"/>
    <p:sldId id="274" r:id="rId8"/>
    <p:sldId id="278" r:id="rId9"/>
    <p:sldId id="279" r:id="rId10"/>
    <p:sldId id="280" r:id="rId11"/>
    <p:sldId id="281" r:id="rId12"/>
    <p:sldId id="282" r:id="rId13"/>
    <p:sldId id="283" r:id="rId14"/>
    <p:sldId id="284" r:id="rId15"/>
    <p:sldId id="285" r:id="rId16"/>
    <p:sldId id="286" r:id="rId17"/>
    <p:sldId id="276" r:id="rId18"/>
    <p:sldId id="288" r:id="rId19"/>
    <p:sldId id="272" r:id="rId20"/>
    <p:sldId id="273" r:id="rId21"/>
    <p:sldId id="259" r:id="rId22"/>
    <p:sldId id="260" r:id="rId23"/>
    <p:sldId id="268" r:id="rId24"/>
    <p:sldId id="261" r:id="rId25"/>
    <p:sldId id="269" r:id="rId26"/>
    <p:sldId id="262" r:id="rId27"/>
    <p:sldId id="270" r:id="rId28"/>
    <p:sldId id="263" r:id="rId29"/>
    <p:sldId id="264" r:id="rId30"/>
    <p:sldId id="265" r:id="rId31"/>
    <p:sldId id="266" r:id="rId32"/>
    <p:sldId id="26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0" d="100"/>
          <a:sy n="50" d="100"/>
        </p:scale>
        <p:origin x="-1080"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2860339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3312429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162677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197445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3614444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4139431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3082318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409341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348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293698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48084B3-E3E8-440D-AE1C-F39A92BB9E8D}" type="datetimeFigureOut">
              <a:rPr lang="en-US" smtClean="0"/>
              <a:pPr/>
              <a:t>10/22/2017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2211643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084B3-E3E8-440D-AE1C-F39A92BB9E8D}" type="datetimeFigureOut">
              <a:rPr lang="en-US" smtClean="0"/>
              <a:pPr/>
              <a:t>10/22/2017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EC709-7D8F-4B77-976B-DE9359DFADC5}" type="slidenum">
              <a:rPr lang="en-US" smtClean="0"/>
              <a:pPr/>
              <a:t>‹#›</a:t>
            </a:fld>
            <a:endParaRPr lang="en-US"/>
          </a:p>
        </p:txBody>
      </p:sp>
    </p:spTree>
    <p:extLst>
      <p:ext uri="{BB962C8B-B14F-4D97-AF65-F5344CB8AC3E}">
        <p14:creationId xmlns="" xmlns:p14="http://schemas.microsoft.com/office/powerpoint/2010/main" val="681532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6"/>
          <p:cNvPicPr>
            <a:picLocks noChangeAspect="1" noChangeArrowheads="1"/>
          </p:cNvPicPr>
          <p:nvPr/>
        </p:nvPicPr>
        <p:blipFill>
          <a:blip r:embed="rId2"/>
          <a:srcRect/>
          <a:stretch>
            <a:fillRect/>
          </a:stretch>
        </p:blipFill>
        <p:spPr bwMode="auto">
          <a:xfrm>
            <a:off x="1066800" y="609600"/>
            <a:ext cx="6781800" cy="4876800"/>
          </a:xfrm>
          <a:prstGeom prst="rect">
            <a:avLst/>
          </a:prstGeom>
          <a:noFill/>
          <a:ln w="9525">
            <a:noFill/>
            <a:miter lim="800000"/>
            <a:headEnd/>
            <a:tailEnd/>
          </a:ln>
          <a:effectLst/>
        </p:spPr>
      </p:pic>
      <p:sp>
        <p:nvSpPr>
          <p:cNvPr id="5" name="Title 1"/>
          <p:cNvSpPr txBox="1">
            <a:spLocks/>
          </p:cNvSpPr>
          <p:nvPr/>
        </p:nvSpPr>
        <p:spPr>
          <a:xfrm>
            <a:off x="533400" y="5334000"/>
            <a:ext cx="8229600" cy="9144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vi-VN" sz="3600" b="1" i="0" u="none" strike="noStrike" kern="1200" cap="none" spc="0" normalizeH="0" baseline="0" noProof="0" dirty="0" smtClean="0">
                <a:ln>
                  <a:noFill/>
                </a:ln>
                <a:solidFill>
                  <a:schemeClr val="tx2">
                    <a:lumMod val="75000"/>
                  </a:schemeClr>
                </a:solidFill>
                <a:effectLst/>
                <a:uLnTx/>
                <a:uFillTx/>
                <a:latin typeface="+mj-lt"/>
                <a:ea typeface="+mj-ea"/>
                <a:cs typeface="+mj-cs"/>
              </a:rPr>
              <a:t>Welcome to our English class!</a:t>
            </a:r>
            <a:endParaRPr kumimoji="0" lang="en-US" sz="3600" b="1" i="0" u="none" strike="noStrike" kern="1200" cap="none" spc="0" normalizeH="0" baseline="0" noProof="0" dirty="0">
              <a:ln>
                <a:noFill/>
              </a:ln>
              <a:solidFill>
                <a:schemeClr val="tx2">
                  <a:lumMod val="75000"/>
                </a:schemeClr>
              </a:solidFill>
              <a:effectLst/>
              <a:uLnTx/>
              <a:uFillTx/>
              <a:latin typeface="+mj-lt"/>
              <a:ea typeface="+mj-ea"/>
              <a:cs typeface="+mj-cs"/>
            </a:endParaRPr>
          </a:p>
        </p:txBody>
      </p:sp>
    </p:spTree>
    <p:extLst>
      <p:ext uri="{BB962C8B-B14F-4D97-AF65-F5344CB8AC3E}">
        <p14:creationId xmlns="" xmlns:p14="http://schemas.microsoft.com/office/powerpoint/2010/main" val="2751429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itle 1"/>
          <p:cNvSpPr txBox="1">
            <a:spLocks/>
          </p:cNvSpPr>
          <p:nvPr/>
        </p:nvSpPr>
        <p:spPr>
          <a:xfrm>
            <a:off x="1143000" y="304800"/>
            <a:ext cx="8001000" cy="685800"/>
          </a:xfrm>
          <a:prstGeom prst="rect">
            <a:avLst/>
          </a:prstGeom>
          <a:solidFill>
            <a:srgbClr val="92D050"/>
          </a:solidFill>
          <a:ln>
            <a:solidFill>
              <a:srgbClr val="FF000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smtClean="0">
                <a:solidFill>
                  <a:schemeClr val="bg1"/>
                </a:solidFill>
              </a:rPr>
              <a:t>Task 1: Look at the photo and answer the questions</a:t>
            </a:r>
            <a:endParaRPr lang="en-US" sz="2800" b="1" dirty="0">
              <a:solidFill>
                <a:schemeClr val="bg1"/>
              </a:solidFill>
            </a:endParaRPr>
          </a:p>
        </p:txBody>
      </p:sp>
      <p:sp>
        <p:nvSpPr>
          <p:cNvPr id="6" name="Title 1"/>
          <p:cNvSpPr txBox="1">
            <a:spLocks/>
          </p:cNvSpPr>
          <p:nvPr/>
        </p:nvSpPr>
        <p:spPr>
          <a:xfrm>
            <a:off x="323763" y="1442838"/>
            <a:ext cx="3247529" cy="499579"/>
          </a:xfrm>
          <a:prstGeom prst="rect">
            <a:avLst/>
          </a:prstGeom>
          <a:solidFill>
            <a:srgbClr val="FFFF00"/>
          </a:solidFill>
          <a:ln>
            <a:solidFill>
              <a:srgbClr val="002060"/>
            </a:solidFill>
          </a:ln>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smtClean="0">
                <a:solidFill>
                  <a:srgbClr val="C00000"/>
                </a:solidFill>
              </a:rPr>
              <a:t>1. Who can you see?</a:t>
            </a:r>
            <a:endParaRPr lang="en-US" sz="2800" b="1" dirty="0">
              <a:solidFill>
                <a:srgbClr val="C00000"/>
              </a:solidFill>
            </a:endParaRPr>
          </a:p>
        </p:txBody>
      </p:sp>
      <p:sp>
        <p:nvSpPr>
          <p:cNvPr id="7" name="Title 1"/>
          <p:cNvSpPr txBox="1">
            <a:spLocks/>
          </p:cNvSpPr>
          <p:nvPr/>
        </p:nvSpPr>
        <p:spPr>
          <a:xfrm>
            <a:off x="2209800" y="6114180"/>
            <a:ext cx="4800600" cy="533400"/>
          </a:xfrm>
          <a:prstGeom prst="rect">
            <a:avLst/>
          </a:prstGeom>
          <a:solidFill>
            <a:srgbClr val="FFFF00"/>
          </a:solidFill>
          <a:ln>
            <a:solidFill>
              <a:srgbClr val="00206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smtClean="0">
                <a:solidFill>
                  <a:srgbClr val="7030A0"/>
                </a:solidFill>
              </a:rPr>
              <a:t>2. What are the people doing?</a:t>
            </a:r>
            <a:endParaRPr lang="en-US" sz="2800" b="1" dirty="0">
              <a:solidFill>
                <a:srgbClr val="7030A0"/>
              </a:solidFill>
            </a:endParaRPr>
          </a:p>
        </p:txBody>
      </p:sp>
      <p:sp>
        <p:nvSpPr>
          <p:cNvPr id="8" name="Title 1"/>
          <p:cNvSpPr txBox="1">
            <a:spLocks/>
          </p:cNvSpPr>
          <p:nvPr/>
        </p:nvSpPr>
        <p:spPr>
          <a:xfrm>
            <a:off x="5121813" y="1466106"/>
            <a:ext cx="3436219" cy="476869"/>
          </a:xfrm>
          <a:prstGeom prst="rect">
            <a:avLst/>
          </a:prstGeom>
          <a:solidFill>
            <a:srgbClr val="FFFF00"/>
          </a:solidFill>
          <a:ln>
            <a:solidFill>
              <a:srgbClr val="002060"/>
            </a:solidFill>
          </a:ln>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smtClean="0">
                <a:solidFill>
                  <a:srgbClr val="002060"/>
                </a:solidFill>
              </a:rPr>
              <a:t>3. How do they feel?</a:t>
            </a:r>
            <a:endParaRPr lang="en-US" sz="2800" b="1" dirty="0">
              <a:solidFill>
                <a:srgbClr val="002060"/>
              </a:solidFill>
            </a:endParaRPr>
          </a:p>
        </p:txBody>
      </p:sp>
      <p:pic>
        <p:nvPicPr>
          <p:cNvPr id="3" name="Picture 2"/>
          <p:cNvPicPr>
            <a:picLocks noChangeAspect="1"/>
          </p:cNvPicPr>
          <p:nvPr/>
        </p:nvPicPr>
        <p:blipFill>
          <a:blip r:embed="rId3"/>
          <a:stretch>
            <a:fillRect/>
          </a:stretch>
        </p:blipFill>
        <p:spPr>
          <a:xfrm>
            <a:off x="990600" y="2209800"/>
            <a:ext cx="7238999" cy="3733800"/>
          </a:xfrm>
          <a:prstGeom prst="rect">
            <a:avLst/>
          </a:prstGeom>
          <a:ln>
            <a:solidFill>
              <a:srgbClr val="FF0000"/>
            </a:solidFill>
          </a:ln>
        </p:spPr>
      </p:pic>
    </p:spTree>
    <p:extLst>
      <p:ext uri="{BB962C8B-B14F-4D97-AF65-F5344CB8AC3E}">
        <p14:creationId xmlns="" xmlns:p14="http://schemas.microsoft.com/office/powerpoint/2010/main" val="3983088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1"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838200" y="1219200"/>
          <a:ext cx="7696200" cy="5416142"/>
        </p:xfrm>
        <a:graphic>
          <a:graphicData uri="http://schemas.openxmlformats.org/drawingml/2006/table">
            <a:tbl>
              <a:tblPr/>
              <a:tblGrid>
                <a:gridCol w="746210"/>
                <a:gridCol w="6949990"/>
              </a:tblGrid>
              <a:tr h="129450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chemeClr val="accent6">
                              <a:lumMod val="50000"/>
                            </a:schemeClr>
                          </a:solidFill>
                          <a:latin typeface="Times New Roman"/>
                          <a:ea typeface="Calibri"/>
                          <a:cs typeface="Times New Roman"/>
                        </a:rPr>
                        <a:t>A</a:t>
                      </a:r>
                      <a:endParaRPr lang="en-US" sz="2000" dirty="0">
                        <a:solidFill>
                          <a:schemeClr val="accent6">
                            <a:lumMod val="50000"/>
                          </a:schemeClr>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endParaRPr lang="vi-VN" sz="1600" dirty="0" smtClean="0">
                        <a:latin typeface="Times New Roman"/>
                        <a:ea typeface="Calibri"/>
                        <a:cs typeface="Times New Roman"/>
                      </a:endParaRPr>
                    </a:p>
                    <a:p>
                      <a:pPr marL="0" marR="0" algn="just">
                        <a:lnSpc>
                          <a:spcPct val="100000"/>
                        </a:lnSpc>
                        <a:spcBef>
                          <a:spcPts val="0"/>
                        </a:spcBef>
                        <a:spcAft>
                          <a:spcPts val="0"/>
                        </a:spcAft>
                      </a:pPr>
                      <a:r>
                        <a:rPr lang="vi-VN" sz="1600" b="1" dirty="0" smtClean="0">
                          <a:solidFill>
                            <a:schemeClr val="accent6">
                              <a:lumMod val="50000"/>
                            </a:schemeClr>
                          </a:solidFill>
                          <a:latin typeface="Times New Roman"/>
                          <a:ea typeface="Calibri"/>
                          <a:cs typeface="Times New Roman"/>
                        </a:rPr>
                        <a:t>I</a:t>
                      </a:r>
                      <a:r>
                        <a:rPr lang="vi-VN" sz="1600" b="1" baseline="0" dirty="0" smtClean="0">
                          <a:solidFill>
                            <a:schemeClr val="accent6">
                              <a:lumMod val="50000"/>
                            </a:schemeClr>
                          </a:solidFill>
                          <a:latin typeface="Times New Roman"/>
                          <a:ea typeface="Calibri"/>
                          <a:cs typeface="Times New Roman"/>
                        </a:rPr>
                        <a:t> </a:t>
                      </a:r>
                      <a:r>
                        <a:rPr lang="vi-VN" sz="1600" b="1" dirty="0" smtClean="0">
                          <a:solidFill>
                            <a:schemeClr val="accent6">
                              <a:lumMod val="50000"/>
                            </a:schemeClr>
                          </a:solidFill>
                          <a:latin typeface="Times New Roman"/>
                          <a:ea typeface="Calibri"/>
                          <a:cs typeface="Times New Roman"/>
                        </a:rPr>
                        <a:t>walked </a:t>
                      </a:r>
                      <a:r>
                        <a:rPr lang="vi-VN" sz="1600" b="1" dirty="0">
                          <a:solidFill>
                            <a:schemeClr val="accent6">
                              <a:lumMod val="50000"/>
                            </a:schemeClr>
                          </a:solidFill>
                          <a:latin typeface="Times New Roman"/>
                          <a:ea typeface="Calibri"/>
                          <a:cs typeface="Times New Roman"/>
                        </a:rPr>
                        <a:t>around the park outside the center. Although it was November, it was a warm night. The atmosphere was wonderful. When I took this photo, everybody was looking at the </a:t>
                      </a:r>
                      <a:r>
                        <a:rPr lang="vi-VN" sz="1600" b="1" dirty="0" smtClean="0">
                          <a:solidFill>
                            <a:schemeClr val="accent6">
                              <a:lumMod val="50000"/>
                            </a:schemeClr>
                          </a:solidFill>
                          <a:latin typeface="Times New Roman"/>
                          <a:ea typeface="Calibri"/>
                          <a:cs typeface="Times New Roman"/>
                        </a:rPr>
                        <a:t>TV </a:t>
                      </a:r>
                      <a:r>
                        <a:rPr lang="vi-VN" sz="1600" b="1" dirty="0">
                          <a:solidFill>
                            <a:schemeClr val="accent6">
                              <a:lumMod val="50000"/>
                            </a:schemeClr>
                          </a:solidFill>
                          <a:latin typeface="Times New Roman"/>
                          <a:ea typeface="Calibri"/>
                          <a:cs typeface="Times New Roman"/>
                        </a:rPr>
                        <a:t>screens waiting for the election results. </a:t>
                      </a:r>
                      <a:endParaRPr lang="en-US" sz="1600" b="1" dirty="0">
                        <a:solidFill>
                          <a:schemeClr val="accent6">
                            <a:lumMod val="50000"/>
                          </a:schemeClr>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4314">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endParaRPr lang="vi-VN" sz="2000" b="1" dirty="0" smtClean="0">
                        <a:solidFill>
                          <a:srgbClr val="002060"/>
                        </a:solidFill>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2060"/>
                          </a:solidFill>
                          <a:latin typeface="Times New Roman"/>
                          <a:ea typeface="Calibri"/>
                          <a:cs typeface="Times New Roman"/>
                        </a:rPr>
                        <a:t>B</a:t>
                      </a:r>
                      <a:endParaRPr lang="en-US" sz="2000"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600"/>
                        </a:spcAft>
                      </a:pPr>
                      <a:endParaRPr lang="vi-VN" sz="1600" b="1" dirty="0" smtClean="0">
                        <a:solidFill>
                          <a:srgbClr val="002060"/>
                        </a:solidFill>
                        <a:latin typeface="Times New Roman"/>
                        <a:ea typeface="Calibri"/>
                        <a:cs typeface="Times New Roman"/>
                      </a:endParaRPr>
                    </a:p>
                    <a:p>
                      <a:pPr marL="0" marR="0" algn="just">
                        <a:lnSpc>
                          <a:spcPct val="100000"/>
                        </a:lnSpc>
                        <a:spcBef>
                          <a:spcPts val="0"/>
                        </a:spcBef>
                        <a:spcAft>
                          <a:spcPts val="600"/>
                        </a:spcAft>
                      </a:pPr>
                      <a:r>
                        <a:rPr lang="vi-VN" sz="1600" b="1" dirty="0" smtClean="0">
                          <a:solidFill>
                            <a:srgbClr val="002060"/>
                          </a:solidFill>
                          <a:latin typeface="Times New Roman"/>
                          <a:ea typeface="Calibri"/>
                          <a:cs typeface="Times New Roman"/>
                        </a:rPr>
                        <a:t>I </a:t>
                      </a:r>
                      <a:r>
                        <a:rPr lang="vi-VN" sz="1600" b="1" dirty="0">
                          <a:solidFill>
                            <a:srgbClr val="002060"/>
                          </a:solidFill>
                          <a:latin typeface="Times New Roman"/>
                          <a:ea typeface="Calibri"/>
                          <a:cs typeface="Times New Roman"/>
                        </a:rPr>
                        <a:t>was watching Obama’s victory through the faces of all these people, African, Hispanic, Chinese, white. At about 11 o’clock the results were announced, and everybody went crazy. People started laughing, shouting, and crying. But when Obama made his speech they all became quiet and emotional. There was only one place to be on the planet that night – and I was there. </a:t>
                      </a:r>
                      <a:endParaRPr lang="en-US" sz="1600" b="1" dirty="0">
                        <a:solidFill>
                          <a:srgbClr val="00206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gn="ctr">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rgbClr val="00B050"/>
                          </a:solidFill>
                          <a:latin typeface="Times New Roman"/>
                          <a:ea typeface="Calibri"/>
                          <a:cs typeface="Times New Roman"/>
                        </a:rPr>
                        <a:t>C</a:t>
                      </a:r>
                      <a:endParaRPr lang="en-US" sz="20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endParaRPr lang="vi-VN" sz="1600" b="1" dirty="0" smtClean="0">
                        <a:solidFill>
                          <a:srgbClr val="00B050"/>
                        </a:solidFill>
                        <a:latin typeface="Times New Roman"/>
                        <a:ea typeface="Calibri"/>
                        <a:cs typeface="Times New Roman"/>
                      </a:endParaRPr>
                    </a:p>
                    <a:p>
                      <a:pPr marL="0" marR="0" algn="just">
                        <a:lnSpc>
                          <a:spcPct val="100000"/>
                        </a:lnSpc>
                        <a:spcBef>
                          <a:spcPts val="0"/>
                        </a:spcBef>
                        <a:spcAft>
                          <a:spcPts val="600"/>
                        </a:spcAft>
                      </a:pPr>
                      <a:r>
                        <a:rPr lang="vi-VN" sz="1600" b="1" dirty="0" smtClean="0">
                          <a:solidFill>
                            <a:srgbClr val="00B050"/>
                          </a:solidFill>
                          <a:latin typeface="Times New Roman"/>
                          <a:ea typeface="Calibri"/>
                          <a:cs typeface="Times New Roman"/>
                        </a:rPr>
                        <a:t>Some </a:t>
                      </a:r>
                      <a:r>
                        <a:rPr lang="vi-VN" sz="1600" b="1" dirty="0">
                          <a:solidFill>
                            <a:srgbClr val="00B050"/>
                          </a:solidFill>
                          <a:latin typeface="Times New Roman"/>
                          <a:ea typeface="Calibri"/>
                          <a:cs typeface="Times New Roman"/>
                        </a:rPr>
                        <a:t>people were quietly holding hands and smiling – others were tense and nervous. They felt that it was their moment. Suddenly, I realized that this was a better place to be than inside. </a:t>
                      </a:r>
                      <a:endParaRPr lang="en-US" sz="1600" b="1" dirty="0">
                        <a:solidFill>
                          <a:srgbClr val="00B05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5346">
                <a:tc>
                  <a:txBody>
                    <a:bodyPr/>
                    <a:lstStyle/>
                    <a:p>
                      <a:pPr marL="0" marR="0">
                        <a:lnSpc>
                          <a:spcPct val="115000"/>
                        </a:lnSpc>
                        <a:spcBef>
                          <a:spcPts val="0"/>
                        </a:spcBef>
                        <a:spcAft>
                          <a:spcPts val="0"/>
                        </a:spcAft>
                      </a:pPr>
                      <a:endParaRPr lang="vi-VN" sz="1100" dirty="0">
                        <a:latin typeface="Times New Roman"/>
                        <a:ea typeface="Calibri"/>
                        <a:cs typeface="Times New Roman"/>
                      </a:endParaRPr>
                    </a:p>
                    <a:p>
                      <a:pPr marL="0" marR="0" algn="ctr">
                        <a:lnSpc>
                          <a:spcPct val="115000"/>
                        </a:lnSpc>
                        <a:spcBef>
                          <a:spcPts val="0"/>
                        </a:spcBef>
                        <a:spcAft>
                          <a:spcPts val="0"/>
                        </a:spcAft>
                      </a:pPr>
                      <a:endParaRPr lang="vi-VN" sz="1100" b="1" dirty="0" smtClean="0">
                        <a:latin typeface="Times New Roman"/>
                        <a:ea typeface="Calibri"/>
                        <a:cs typeface="Times New Roman"/>
                      </a:endParaRPr>
                    </a:p>
                    <a:p>
                      <a:pPr marL="0" marR="0" algn="ctr">
                        <a:lnSpc>
                          <a:spcPct val="115000"/>
                        </a:lnSpc>
                        <a:spcBef>
                          <a:spcPts val="0"/>
                        </a:spcBef>
                        <a:spcAft>
                          <a:spcPts val="0"/>
                        </a:spcAft>
                      </a:pPr>
                      <a:r>
                        <a:rPr lang="vi-VN" sz="2000" b="1" dirty="0" smtClean="0">
                          <a:solidFill>
                            <a:schemeClr val="accent4">
                              <a:lumMod val="75000"/>
                            </a:schemeClr>
                          </a:solidFill>
                          <a:latin typeface="Times New Roman"/>
                          <a:ea typeface="Calibri"/>
                          <a:cs typeface="Times New Roman"/>
                        </a:rPr>
                        <a:t>D</a:t>
                      </a:r>
                      <a:endParaRPr lang="en-US" sz="2000" dirty="0">
                        <a:solidFill>
                          <a:schemeClr val="accent4">
                            <a:lumMod val="75000"/>
                          </a:schemeClr>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endParaRPr lang="vi-VN" sz="1600" dirty="0" smtClean="0">
                        <a:latin typeface="Times New Roman"/>
                        <a:ea typeface="Calibri"/>
                        <a:cs typeface="Times New Roman"/>
                      </a:endParaRPr>
                    </a:p>
                    <a:p>
                      <a:pPr marL="0" marR="0" algn="just">
                        <a:lnSpc>
                          <a:spcPct val="100000"/>
                        </a:lnSpc>
                        <a:spcBef>
                          <a:spcPts val="0"/>
                        </a:spcBef>
                        <a:spcAft>
                          <a:spcPts val="600"/>
                        </a:spcAft>
                      </a:pPr>
                      <a:r>
                        <a:rPr lang="vi-VN" sz="1600" b="1" dirty="0" smtClean="0">
                          <a:solidFill>
                            <a:srgbClr val="7030A0"/>
                          </a:solidFill>
                          <a:latin typeface="Times New Roman"/>
                          <a:ea typeface="Calibri"/>
                          <a:cs typeface="Times New Roman"/>
                        </a:rPr>
                        <a:t>On </a:t>
                      </a:r>
                      <a:r>
                        <a:rPr lang="vi-VN" sz="1600" b="1" dirty="0">
                          <a:solidFill>
                            <a:srgbClr val="7030A0"/>
                          </a:solidFill>
                          <a:latin typeface="Times New Roman"/>
                          <a:ea typeface="Calibri"/>
                          <a:cs typeface="Times New Roman"/>
                        </a:rPr>
                        <a:t>November 4th, I arrived in Chicago late in the evening. I wanted to photograph Barack Obama and his family in the convention center, but when I got there, I discovered that I didn’t have my press pass and I couldn’t go inside.</a:t>
                      </a:r>
                      <a:endParaRPr lang="en-US" sz="1600" b="1" dirty="0">
                        <a:solidFill>
                          <a:srgbClr val="7030A0"/>
                        </a:solidFill>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itle 1"/>
          <p:cNvSpPr>
            <a:spLocks noGrp="1"/>
          </p:cNvSpPr>
          <p:nvPr>
            <p:ph type="title"/>
          </p:nvPr>
        </p:nvSpPr>
        <p:spPr>
          <a:xfrm>
            <a:off x="838200" y="304800"/>
            <a:ext cx="8305800" cy="609600"/>
          </a:xfrm>
          <a:solidFill>
            <a:schemeClr val="accent6">
              <a:lumMod val="20000"/>
              <a:lumOff val="80000"/>
            </a:schemeClr>
          </a:solidFill>
          <a:ln>
            <a:solidFill>
              <a:srgbClr val="002060"/>
            </a:solidFill>
          </a:ln>
        </p:spPr>
        <p:txBody>
          <a:bodyPr>
            <a:noAutofit/>
          </a:bodyPr>
          <a:lstStyle/>
          <a:p>
            <a:pPr algn="l"/>
            <a:r>
              <a:rPr lang="en-US" sz="2400" b="1" dirty="0" smtClean="0">
                <a:solidFill>
                  <a:srgbClr val="002060"/>
                </a:solidFill>
                <a:latin typeface="Arial" pitchFamily="34" charset="0"/>
                <a:cs typeface="Arial" pitchFamily="34" charset="0"/>
              </a:rPr>
              <a:t>Task 1: Reorder the paragraphs to make a complete text</a:t>
            </a:r>
            <a:endParaRPr lang="en-US" sz="2400" b="1" dirty="0">
              <a:solidFill>
                <a:srgbClr val="002060"/>
              </a:solidFill>
              <a:latin typeface="Arial" pitchFamily="34" charset="0"/>
              <a:cs typeface="Arial" pitchFamily="34" charset="0"/>
            </a:endParaRPr>
          </a:p>
        </p:txBody>
      </p:sp>
      <p:pic>
        <p:nvPicPr>
          <p:cNvPr id="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762000"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0"/>
            <a:ext cx="8763000" cy="639762"/>
          </a:xfrm>
        </p:spPr>
        <p:txBody>
          <a:bodyPr>
            <a:noAutofit/>
          </a:bodyPr>
          <a:lstStyle/>
          <a:p>
            <a:r>
              <a:rPr lang="en-US" sz="2800" b="1" dirty="0" smtClean="0">
                <a:solidFill>
                  <a:srgbClr val="00B050"/>
                </a:solidFill>
              </a:rPr>
              <a:t>Task 1: Reorder the paragraphs to make a complete text</a:t>
            </a:r>
            <a:endParaRPr lang="en-US" sz="2800" b="1" dirty="0">
              <a:solidFill>
                <a:srgbClr val="00B050"/>
              </a:solidFill>
            </a:endParaRPr>
          </a:p>
        </p:txBody>
      </p:sp>
      <p:sp>
        <p:nvSpPr>
          <p:cNvPr id="5" name="AutoShape 10"/>
          <p:cNvSpPr>
            <a:spLocks noChangeArrowheads="1"/>
          </p:cNvSpPr>
          <p:nvPr/>
        </p:nvSpPr>
        <p:spPr bwMode="auto">
          <a:xfrm>
            <a:off x="4812" y="2514600"/>
            <a:ext cx="1823987" cy="1066800"/>
          </a:xfrm>
          <a:prstGeom prst="rightArrow">
            <a:avLst>
              <a:gd name="adj1" fmla="val 50000"/>
              <a:gd name="adj2"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headEnd/>
            <a:tailEnd/>
          </a:ln>
          <a:effectLst>
            <a:prstShdw prst="shdw13" dist="53882" dir="13500000">
              <a:schemeClr val="bg2">
                <a:alpha val="50000"/>
              </a:schemeClr>
            </a:prstShdw>
          </a:effectLst>
        </p:spPr>
        <p:txBody>
          <a:bodyPr wrap="none" anchor="ctr"/>
          <a:lstStyle/>
          <a:p>
            <a:pPr marL="342900" indent="-342900"/>
            <a:endParaRPr lang="vi-VN" sz="1600" b="1" dirty="0" smtClean="0">
              <a:solidFill>
                <a:srgbClr val="CC0000"/>
              </a:solidFill>
              <a:latin typeface="Times New Roman" pitchFamily="18" charset="0"/>
            </a:endParaRPr>
          </a:p>
          <a:p>
            <a:pPr marL="342900" indent="-342900" algn="ctr"/>
            <a:r>
              <a:rPr lang="vi-VN" sz="1600" b="1" dirty="0" smtClean="0">
                <a:solidFill>
                  <a:srgbClr val="CC0000"/>
                </a:solidFill>
                <a:latin typeface="Times New Roman" pitchFamily="18" charset="0"/>
              </a:rPr>
              <a:t>ANSWER</a:t>
            </a:r>
            <a:endParaRPr lang="en-US" sz="1600" b="1" dirty="0">
              <a:solidFill>
                <a:srgbClr val="CC0000"/>
              </a:solidFill>
              <a:latin typeface="Times New Roman" pitchFamily="18" charset="0"/>
            </a:endParaRPr>
          </a:p>
          <a:p>
            <a:pPr marL="342900" indent="-342900"/>
            <a:endParaRPr lang="en-SG" b="1" dirty="0">
              <a:solidFill>
                <a:srgbClr val="CC0000"/>
              </a:solidFill>
            </a:endParaRPr>
          </a:p>
        </p:txBody>
      </p:sp>
      <p:sp>
        <p:nvSpPr>
          <p:cNvPr id="6" name="Title 7"/>
          <p:cNvSpPr txBox="1">
            <a:spLocks/>
          </p:cNvSpPr>
          <p:nvPr/>
        </p:nvSpPr>
        <p:spPr>
          <a:xfrm>
            <a:off x="1905000" y="304800"/>
            <a:ext cx="5257800" cy="769441"/>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 </a:t>
            </a:r>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A </a:t>
            </a:r>
            <a:r>
              <a:rPr 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MOMENT IN HISTORY</a:t>
            </a:r>
            <a:endParaRPr lang="en-US" sz="3200" dirty="0"/>
          </a:p>
        </p:txBody>
      </p:sp>
      <p:sp>
        <p:nvSpPr>
          <p:cNvPr id="7" name="Subtitle 2"/>
          <p:cNvSpPr txBox="1">
            <a:spLocks/>
          </p:cNvSpPr>
          <p:nvPr/>
        </p:nvSpPr>
        <p:spPr>
          <a:xfrm>
            <a:off x="2895600" y="2819400"/>
            <a:ext cx="3124200" cy="762000"/>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600"/>
              </a:spcAft>
              <a:buClrTx/>
              <a:buSzTx/>
              <a:tabLst/>
              <a:defRPr/>
            </a:pPr>
            <a:r>
              <a:rPr lang="vi-VN" sz="3200" b="1" dirty="0" smtClean="0">
                <a:solidFill>
                  <a:srgbClr val="FF0000"/>
                </a:solidFill>
              </a:rPr>
              <a:t>D – A – C – B </a:t>
            </a:r>
            <a:endParaRPr kumimoji="0" lang="en-US" sz="3200" b="1" i="0" u="none" strike="noStrike" kern="1200" cap="none" spc="0" normalizeH="0" baseline="0" noProof="0" dirty="0">
              <a:ln>
                <a:noFill/>
              </a:ln>
              <a:solidFill>
                <a:srgbClr val="FF0000"/>
              </a:solidFill>
              <a:effectLst/>
              <a:uLnTx/>
              <a:uFillTx/>
              <a:latin typeface="+mn-lt"/>
              <a:ea typeface="+mn-ea"/>
              <a:cs typeface="+mn-cs"/>
            </a:endParaRPr>
          </a:p>
        </p:txBody>
      </p:sp>
      <p:pic>
        <p:nvPicPr>
          <p:cNvPr id="8" name="Picture 4" descr="http://www.univ-great-turning.org/wp-content/uploads/2013/10/problem-solvers.jpg"/>
          <p:cNvPicPr>
            <a:picLocks noChangeAspect="1" noChangeArrowheads="1"/>
          </p:cNvPicPr>
          <p:nvPr/>
        </p:nvPicPr>
        <p:blipFill>
          <a:blip r:embed="rId2"/>
          <a:srcRect/>
          <a:stretch>
            <a:fillRect/>
          </a:stretch>
        </p:blipFill>
        <p:spPr bwMode="auto">
          <a:xfrm>
            <a:off x="2667000" y="4267200"/>
            <a:ext cx="4343400" cy="2590800"/>
          </a:xfrm>
          <a:prstGeom prst="rect">
            <a:avLst/>
          </a:prstGeom>
          <a:noFill/>
        </p:spPr>
      </p:pic>
    </p:spTree>
    <p:extLst>
      <p:ext uri="{BB962C8B-B14F-4D97-AF65-F5344CB8AC3E}">
        <p14:creationId xmlns="" xmlns:p14="http://schemas.microsoft.com/office/powerpoint/2010/main" val="411420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04800"/>
            <a:ext cx="5029200" cy="792162"/>
          </a:xfrm>
        </p:spPr>
        <p:txBody>
          <a:bodyPr>
            <a:normAutofit fontScale="90000"/>
          </a:bodyPr>
          <a:lstStyle/>
          <a:p>
            <a:pPr algn="l"/>
            <a:r>
              <a:rPr lang="vi-VN" dirty="0" smtClean="0"/>
              <a:t>	</a:t>
            </a:r>
            <a:r>
              <a:rPr lang="vi-VN" sz="3200" b="1" dirty="0" smtClean="0">
                <a:solidFill>
                  <a:schemeClr val="accent6">
                    <a:lumMod val="50000"/>
                  </a:schemeClr>
                </a:solidFill>
              </a:rPr>
              <a:t>What’s the text about?</a:t>
            </a:r>
            <a:endParaRPr lang="en-US" sz="3200" b="1" dirty="0">
              <a:solidFill>
                <a:schemeClr val="accent6">
                  <a:lumMod val="50000"/>
                </a:schemeClr>
              </a:solidFill>
            </a:endParaRPr>
          </a:p>
        </p:txBody>
      </p:sp>
      <p:pic>
        <p:nvPicPr>
          <p:cNvPr id="4" name="Content Placeholder 3"/>
          <p:cNvPicPr>
            <a:picLocks noGrp="1" noChangeAspect="1"/>
          </p:cNvPicPr>
          <p:nvPr>
            <p:ph idx="1"/>
          </p:nvPr>
        </p:nvPicPr>
        <p:blipFill>
          <a:blip r:embed="rId2"/>
          <a:stretch>
            <a:fillRect/>
          </a:stretch>
        </p:blipFill>
        <p:spPr>
          <a:xfrm>
            <a:off x="1752600" y="1828800"/>
            <a:ext cx="5562600" cy="762000"/>
          </a:xfrm>
          <a:prstGeom prst="rect">
            <a:avLst/>
          </a:prstGeom>
          <a:ln>
            <a:solidFill>
              <a:srgbClr val="FFFF00"/>
            </a:solidFill>
          </a:ln>
        </p:spPr>
      </p:pic>
      <p:pic>
        <p:nvPicPr>
          <p:cNvPr id="5"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7307" y="0"/>
            <a:ext cx="1371600"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Down Arrow 5"/>
          <p:cNvSpPr/>
          <p:nvPr/>
        </p:nvSpPr>
        <p:spPr>
          <a:xfrm>
            <a:off x="4191000" y="1143000"/>
            <a:ext cx="228600" cy="457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57200" y="6019800"/>
            <a:ext cx="8382000" cy="548099"/>
          </a:xfrm>
          <a:prstGeom prst="rect">
            <a:avLst/>
          </a:prstGeom>
        </p:spPr>
        <p:txBody>
          <a:bodyPr wrap="square">
            <a:spAutoFit/>
          </a:bodyPr>
          <a:lstStyle/>
          <a:p>
            <a:pPr algn="just">
              <a:lnSpc>
                <a:spcPct val="115000"/>
              </a:lnSpc>
              <a:spcAft>
                <a:spcPts val="1000"/>
              </a:spcAft>
              <a:tabLst>
                <a:tab pos="1485900" algn="l"/>
                <a:tab pos="1828800" algn="l"/>
                <a:tab pos="2971800" algn="l"/>
              </a:tabLst>
            </a:pPr>
            <a:r>
              <a:rPr lang="vi-VN" sz="2800" b="1"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moment </a:t>
            </a:r>
            <a:r>
              <a:rPr lang="vi-VN" sz="28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a:t>
            </a:r>
            <a:r>
              <a:rPr lang="vi-VN"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məʊmənt</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vi-VN" sz="2800" dirty="0">
                <a:latin typeface="Times New Roman" panose="02020603050405020304" pitchFamily="18" charset="0"/>
                <a:ea typeface="Calibri" panose="020F0502020204030204" pitchFamily="34" charset="0"/>
                <a:cs typeface="Times New Roman" panose="02020603050405020304" pitchFamily="18" charset="0"/>
              </a:rPr>
              <a:t>	</a:t>
            </a:r>
            <a:r>
              <a:rPr lang="vi-VN" sz="28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very short period of </a:t>
            </a:r>
            <a:r>
              <a:rPr lang="vi-VN" sz="28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time</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4"/>
          <a:stretch>
            <a:fillRect/>
          </a:stretch>
        </p:blipFill>
        <p:spPr>
          <a:xfrm>
            <a:off x="1752600" y="2895600"/>
            <a:ext cx="5562600" cy="2971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To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par>
                                <p:cTn id="13" presetID="9"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4800"/>
            <a:ext cx="8229600" cy="579438"/>
          </a:xfrm>
          <a:solidFill>
            <a:srgbClr val="FFFF00"/>
          </a:solidFill>
          <a:ln>
            <a:solidFill>
              <a:srgbClr val="FF0000"/>
            </a:solidFill>
          </a:ln>
        </p:spPr>
        <p:txBody>
          <a:bodyPr>
            <a:normAutofit/>
          </a:bodyPr>
          <a:lstStyle/>
          <a:p>
            <a:r>
              <a:rPr lang="en-US" sz="2800" b="1" dirty="0" smtClean="0">
                <a:solidFill>
                  <a:schemeClr val="accent2">
                    <a:lumMod val="50000"/>
                  </a:schemeClr>
                </a:solidFill>
              </a:rPr>
              <a:t>Read the text again. Choose the best summary</a:t>
            </a:r>
            <a:endParaRPr lang="en-US" sz="2800" b="1" dirty="0">
              <a:solidFill>
                <a:schemeClr val="accent2">
                  <a:lumMod val="50000"/>
                </a:schemeClr>
              </a:solidFill>
            </a:endParaRPr>
          </a:p>
        </p:txBody>
      </p:sp>
      <p:sp>
        <p:nvSpPr>
          <p:cNvPr id="3" name="Content Placeholder 2"/>
          <p:cNvSpPr>
            <a:spLocks noGrp="1"/>
          </p:cNvSpPr>
          <p:nvPr>
            <p:ph idx="1"/>
          </p:nvPr>
        </p:nvSpPr>
        <p:spPr>
          <a:xfrm>
            <a:off x="381000" y="1189038"/>
            <a:ext cx="8229600" cy="5668962"/>
          </a:xfrm>
        </p:spPr>
        <p:txBody>
          <a:bodyPr>
            <a:normAutofit fontScale="77500" lnSpcReduction="20000"/>
          </a:bodyPr>
          <a:lstStyle/>
          <a:p>
            <a:pPr marL="0" indent="0" algn="just">
              <a:lnSpc>
                <a:spcPct val="120000"/>
              </a:lnSpc>
              <a:buNone/>
            </a:pPr>
            <a:r>
              <a:rPr lang="en-US" sz="3000" b="1" dirty="0" smtClean="0">
                <a:solidFill>
                  <a:schemeClr val="tx2">
                    <a:lumMod val="75000"/>
                  </a:schemeClr>
                </a:solidFill>
              </a:rPr>
              <a:t>A</a:t>
            </a:r>
            <a:r>
              <a:rPr lang="en-US" sz="3400" b="1" dirty="0" smtClean="0">
                <a:solidFill>
                  <a:schemeClr val="tx2">
                    <a:lumMod val="75000"/>
                  </a:schemeClr>
                </a:solidFill>
              </a:rPr>
              <a:t>. Tom </a:t>
            </a:r>
            <a:r>
              <a:rPr lang="en-US" sz="3400" b="1" dirty="0" err="1">
                <a:solidFill>
                  <a:schemeClr val="tx2">
                    <a:lumMod val="75000"/>
                  </a:schemeClr>
                </a:solidFill>
              </a:rPr>
              <a:t>P</a:t>
            </a:r>
            <a:r>
              <a:rPr lang="en-US" sz="3400" b="1" dirty="0" err="1" smtClean="0">
                <a:solidFill>
                  <a:schemeClr val="tx2">
                    <a:lumMod val="75000"/>
                  </a:schemeClr>
                </a:solidFill>
              </a:rPr>
              <a:t>ilston</a:t>
            </a:r>
            <a:r>
              <a:rPr lang="en-US" sz="3400" b="1" dirty="0" smtClean="0">
                <a:solidFill>
                  <a:schemeClr val="tx2">
                    <a:lumMod val="75000"/>
                  </a:schemeClr>
                </a:solidFill>
              </a:rPr>
              <a:t> went inside the convention center in Chicago to photograph Obama. He felt so happy to hear  the election results from the radio.</a:t>
            </a:r>
          </a:p>
          <a:p>
            <a:pPr marL="0" indent="0" algn="just">
              <a:lnSpc>
                <a:spcPct val="120000"/>
              </a:lnSpc>
              <a:spcBef>
                <a:spcPts val="0"/>
              </a:spcBef>
              <a:buNone/>
            </a:pPr>
            <a:r>
              <a:rPr lang="en-US" sz="3400" b="1" dirty="0" smtClean="0"/>
              <a:t> </a:t>
            </a:r>
          </a:p>
          <a:p>
            <a:pPr marL="0" indent="0" algn="just">
              <a:lnSpc>
                <a:spcPct val="120000"/>
              </a:lnSpc>
              <a:spcBef>
                <a:spcPts val="0"/>
              </a:spcBef>
              <a:buNone/>
            </a:pPr>
            <a:r>
              <a:rPr lang="en-US" sz="3400" b="1" dirty="0" smtClean="0">
                <a:solidFill>
                  <a:srgbClr val="00B050"/>
                </a:solidFill>
              </a:rPr>
              <a:t>B. Tom </a:t>
            </a:r>
            <a:r>
              <a:rPr lang="en-US" sz="3400" b="1" dirty="0" err="1" smtClean="0">
                <a:solidFill>
                  <a:srgbClr val="00B050"/>
                </a:solidFill>
              </a:rPr>
              <a:t>Pilston</a:t>
            </a:r>
            <a:r>
              <a:rPr lang="en-US" sz="3400" b="1" dirty="0" smtClean="0">
                <a:solidFill>
                  <a:srgbClr val="00B050"/>
                </a:solidFill>
              </a:rPr>
              <a:t> arrived in Chicago and took </a:t>
            </a:r>
            <a:r>
              <a:rPr lang="en-US" sz="3400" b="1" dirty="0" err="1" smtClean="0">
                <a:solidFill>
                  <a:srgbClr val="00B050"/>
                </a:solidFill>
              </a:rPr>
              <a:t>alot</a:t>
            </a:r>
            <a:r>
              <a:rPr lang="en-US" sz="3400" b="1" dirty="0" smtClean="0">
                <a:solidFill>
                  <a:srgbClr val="00B050"/>
                </a:solidFill>
              </a:rPr>
              <a:t> of photographs of Obama and his family. He had a chance to see people showing their love to the new president. </a:t>
            </a:r>
          </a:p>
          <a:p>
            <a:pPr marL="0" indent="0" algn="just">
              <a:spcBef>
                <a:spcPts val="0"/>
              </a:spcBef>
              <a:buNone/>
            </a:pPr>
            <a:endParaRPr lang="en-US" sz="2800" dirty="0" smtClean="0"/>
          </a:p>
          <a:p>
            <a:pPr marL="0" indent="0" algn="just">
              <a:lnSpc>
                <a:spcPct val="120000"/>
              </a:lnSpc>
              <a:buNone/>
            </a:pPr>
            <a:r>
              <a:rPr lang="en-US" sz="3100" b="1" dirty="0" smtClean="0">
                <a:solidFill>
                  <a:schemeClr val="accent6">
                    <a:lumMod val="75000"/>
                  </a:schemeClr>
                </a:solidFill>
                <a:latin typeface="+mj-lt"/>
              </a:rPr>
              <a:t>C. </a:t>
            </a:r>
            <a:r>
              <a:rPr lang="en-US" sz="3400" b="1" dirty="0" smtClean="0">
                <a:solidFill>
                  <a:schemeClr val="accent6">
                    <a:lumMod val="75000"/>
                  </a:schemeClr>
                </a:solidFill>
                <a:latin typeface="+mj-lt"/>
              </a:rPr>
              <a:t>Tom </a:t>
            </a:r>
            <a:r>
              <a:rPr lang="en-US" sz="3400" b="1" dirty="0" err="1">
                <a:solidFill>
                  <a:schemeClr val="accent6">
                    <a:lumMod val="75000"/>
                  </a:schemeClr>
                </a:solidFill>
                <a:latin typeface="+mj-lt"/>
              </a:rPr>
              <a:t>Pilston</a:t>
            </a:r>
            <a:r>
              <a:rPr lang="en-US" sz="3400" b="1" dirty="0">
                <a:solidFill>
                  <a:schemeClr val="accent6">
                    <a:lumMod val="75000"/>
                  </a:schemeClr>
                </a:solidFill>
                <a:latin typeface="+mj-lt"/>
              </a:rPr>
              <a:t> went to Chicago to take the </a:t>
            </a:r>
            <a:r>
              <a:rPr lang="en-US" sz="3400" b="1" dirty="0" smtClean="0">
                <a:solidFill>
                  <a:schemeClr val="accent6">
                    <a:lumMod val="75000"/>
                  </a:schemeClr>
                </a:solidFill>
                <a:latin typeface="+mj-lt"/>
              </a:rPr>
              <a:t>photographs </a:t>
            </a:r>
            <a:r>
              <a:rPr lang="en-US" sz="3400" b="1" dirty="0">
                <a:solidFill>
                  <a:schemeClr val="accent6">
                    <a:lumMod val="75000"/>
                  </a:schemeClr>
                </a:solidFill>
                <a:latin typeface="+mj-lt"/>
              </a:rPr>
              <a:t>of </a:t>
            </a:r>
            <a:r>
              <a:rPr lang="en-US" sz="3400" b="1" dirty="0" smtClean="0">
                <a:solidFill>
                  <a:schemeClr val="accent6">
                    <a:lumMod val="75000"/>
                  </a:schemeClr>
                </a:solidFill>
                <a:latin typeface="+mj-lt"/>
              </a:rPr>
              <a:t>Obama and his family. He couldn’t go inside the center. Then</a:t>
            </a:r>
            <a:r>
              <a:rPr lang="en-US" sz="3400" b="1" dirty="0">
                <a:solidFill>
                  <a:schemeClr val="accent6">
                    <a:lumMod val="75000"/>
                  </a:schemeClr>
                </a:solidFill>
                <a:latin typeface="+mj-lt"/>
              </a:rPr>
              <a:t>, he had a chance to see people with different kinds of feelings listening to the election results. </a:t>
            </a:r>
          </a:p>
          <a:p>
            <a:pPr marL="0" indent="0">
              <a:buNone/>
            </a:pPr>
            <a:endParaRPr lang="en-US" sz="3000" dirty="0"/>
          </a:p>
        </p:txBody>
      </p:sp>
      <p:pic>
        <p:nvPicPr>
          <p:cNvPr id="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7307" y="0"/>
            <a:ext cx="1371600"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381000" y="4343400"/>
            <a:ext cx="8450179" cy="1594585"/>
          </a:xfrm>
          <a:prstGeom prst="rect">
            <a:avLst/>
          </a:prstGeom>
          <a:solidFill>
            <a:schemeClr val="accent6">
              <a:lumMod val="40000"/>
              <a:lumOff val="60000"/>
            </a:schemeClr>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400" b="1" dirty="0" smtClean="0">
                <a:solidFill>
                  <a:srgbClr val="FF0000"/>
                </a:solidFill>
              </a:rPr>
              <a:t>C.</a:t>
            </a:r>
            <a:r>
              <a:rPr lang="en-US" sz="2400" dirty="0" smtClean="0">
                <a:solidFill>
                  <a:srgbClr val="FF0000"/>
                </a:solidFill>
              </a:rPr>
              <a:t> </a:t>
            </a:r>
            <a:r>
              <a:rPr lang="en-US" sz="2400" b="1" dirty="0" smtClean="0">
                <a:solidFill>
                  <a:srgbClr val="C00000"/>
                </a:solidFill>
              </a:rPr>
              <a:t>Tom</a:t>
            </a:r>
            <a:r>
              <a:rPr lang="en-US" sz="2400" b="1" dirty="0" smtClean="0">
                <a:solidFill>
                  <a:srgbClr val="C00000"/>
                </a:solidFill>
                <a:latin typeface="+mn-lt"/>
              </a:rPr>
              <a:t> </a:t>
            </a:r>
            <a:r>
              <a:rPr lang="en-US" sz="2400" b="1" dirty="0" err="1" smtClean="0">
                <a:solidFill>
                  <a:srgbClr val="C00000"/>
                </a:solidFill>
                <a:latin typeface="+mn-lt"/>
              </a:rPr>
              <a:t>Pilston</a:t>
            </a:r>
            <a:r>
              <a:rPr lang="en-US" sz="2400" b="1" dirty="0" smtClean="0">
                <a:solidFill>
                  <a:srgbClr val="C00000"/>
                </a:solidFill>
                <a:latin typeface="+mn-lt"/>
              </a:rPr>
              <a:t> went to Chicago to take the photographs of Obama and his family. He couldn’t go inside the center. Then, he had a chance to see people with different kinds of feelings listening to the election results. </a:t>
            </a:r>
            <a:endParaRPr lang="en-US" sz="2400" b="1" dirty="0">
              <a:solidFill>
                <a:srgbClr val="C00000"/>
              </a:solidFill>
              <a:latin typeface="+mn-lt"/>
            </a:endParaRPr>
          </a:p>
        </p:txBody>
      </p:sp>
    </p:spTree>
    <p:extLst>
      <p:ext uri="{BB962C8B-B14F-4D97-AF65-F5344CB8AC3E}">
        <p14:creationId xmlns="" xmlns:p14="http://schemas.microsoft.com/office/powerpoint/2010/main" val="51624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524000"/>
            <a:ext cx="8229600" cy="4525963"/>
          </a:xfrm>
        </p:spPr>
        <p:txBody>
          <a:bodyPr/>
          <a:lstStyle/>
          <a:p>
            <a:r>
              <a:rPr lang="vi-VN" sz="2800" b="1" dirty="0">
                <a:solidFill>
                  <a:schemeClr val="accent6">
                    <a:lumMod val="50000"/>
                  </a:schemeClr>
                </a:solidFill>
              </a:rPr>
              <a:t>photograph</a:t>
            </a:r>
            <a:r>
              <a:rPr lang="vi-VN" sz="2800" b="1" dirty="0"/>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smtClean="0"/>
              <a:t> </a:t>
            </a:r>
            <a:r>
              <a:rPr lang="en-US" sz="2800" dirty="0" smtClean="0">
                <a:solidFill>
                  <a:srgbClr val="FFC000"/>
                </a:solidFill>
              </a:rPr>
              <a:t>/</a:t>
            </a:r>
            <a:r>
              <a:rPr lang="en-US" sz="2800" b="1" dirty="0">
                <a:solidFill>
                  <a:srgbClr val="FFC000"/>
                </a:solidFill>
              </a:rPr>
              <a:t>'</a:t>
            </a:r>
            <a:r>
              <a:rPr lang="en-US" sz="2800" b="1" dirty="0" err="1">
                <a:solidFill>
                  <a:srgbClr val="FFC000"/>
                </a:solidFill>
              </a:rPr>
              <a:t>fəʊtəgra:f</a:t>
            </a:r>
            <a:r>
              <a:rPr lang="en-US" sz="2800" dirty="0">
                <a:solidFill>
                  <a:srgbClr val="FFC000"/>
                </a:solidFill>
              </a:rPr>
              <a:t>/</a:t>
            </a:r>
            <a:r>
              <a:rPr lang="en-US" sz="2800" dirty="0"/>
              <a:t> </a:t>
            </a:r>
            <a:r>
              <a:rPr lang="vi-VN" sz="2800" dirty="0"/>
              <a:t>= </a:t>
            </a:r>
            <a:r>
              <a:rPr lang="vi-VN" sz="2800" dirty="0">
                <a:solidFill>
                  <a:srgbClr val="7030A0"/>
                </a:solidFill>
              </a:rPr>
              <a:t>photo</a:t>
            </a:r>
            <a:r>
              <a:rPr lang="vi-VN" sz="2800" dirty="0"/>
              <a:t>: 	</a:t>
            </a:r>
            <a:endParaRPr lang="en-US" sz="2800" dirty="0" smtClean="0"/>
          </a:p>
          <a:p>
            <a:pPr marL="0" indent="0">
              <a:buNone/>
            </a:pPr>
            <a:r>
              <a:rPr lang="en-US" sz="2800" i="1" dirty="0" smtClean="0"/>
              <a:t>                                        </a:t>
            </a:r>
            <a:endParaRPr lang="en-US" sz="2800" dirty="0">
              <a:solidFill>
                <a:srgbClr val="00B050"/>
              </a:solidFill>
            </a:endParaRPr>
          </a:p>
          <a:p>
            <a:pPr marL="0" indent="0">
              <a:buNone/>
            </a:pPr>
            <a:endParaRPr lang="en-US" sz="2800" b="1" dirty="0">
              <a:solidFill>
                <a:schemeClr val="accent6">
                  <a:lumMod val="50000"/>
                </a:schemeClr>
              </a:solidFill>
            </a:endParaRPr>
          </a:p>
          <a:p>
            <a:pPr marL="0" indent="0">
              <a:buNone/>
            </a:pPr>
            <a:r>
              <a:rPr lang="vi-VN" sz="2800" dirty="0"/>
              <a:t>		</a:t>
            </a:r>
            <a:endParaRPr lang="en-US" sz="2800" dirty="0" smtClean="0"/>
          </a:p>
          <a:p>
            <a:pPr marL="0" indent="0">
              <a:buNone/>
            </a:pPr>
            <a:r>
              <a:rPr lang="en-US" sz="2800" i="1" dirty="0"/>
              <a:t> </a:t>
            </a:r>
            <a:r>
              <a:rPr lang="en-US" sz="2800" i="1" dirty="0" smtClean="0"/>
              <a:t>                                </a:t>
            </a:r>
            <a:endParaRPr lang="en-US" sz="2800" dirty="0">
              <a:solidFill>
                <a:srgbClr val="00B050"/>
              </a:solidFill>
            </a:endParaRPr>
          </a:p>
          <a:p>
            <a:endParaRPr lang="en-US" dirty="0"/>
          </a:p>
        </p:txBody>
      </p:sp>
      <p:sp>
        <p:nvSpPr>
          <p:cNvPr id="4" name="Title 7"/>
          <p:cNvSpPr txBox="1">
            <a:spLocks noGrp="1"/>
          </p:cNvSpPr>
          <p:nvPr>
            <p:ph type="title"/>
          </p:nvPr>
        </p:nvSpPr>
        <p:spPr>
          <a:xfrm>
            <a:off x="2667000" y="422199"/>
            <a:ext cx="3886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pic>
        <p:nvPicPr>
          <p:cNvPr id="5" name="Picture 2" descr="http://images.clipartpanda.com/problem-y9izj7AcE.jpeg"/>
          <p:cNvPicPr>
            <a:picLocks noChangeAspect="1" noChangeArrowheads="1"/>
          </p:cNvPicPr>
          <p:nvPr/>
        </p:nvPicPr>
        <p:blipFill>
          <a:blip r:embed="rId2" cstate="print"/>
          <a:srcRect/>
          <a:stretch>
            <a:fillRect/>
          </a:stretch>
        </p:blipFill>
        <p:spPr bwMode="auto">
          <a:xfrm rot="20849524">
            <a:off x="499741" y="259194"/>
            <a:ext cx="1737721" cy="992446"/>
          </a:xfrm>
          <a:prstGeom prst="rect">
            <a:avLst/>
          </a:prstGeom>
          <a:noFill/>
        </p:spPr>
      </p:pic>
      <p:pic>
        <p:nvPicPr>
          <p:cNvPr id="2" name="Picture 1"/>
          <p:cNvPicPr>
            <a:picLocks noChangeAspect="1"/>
          </p:cNvPicPr>
          <p:nvPr/>
        </p:nvPicPr>
        <p:blipFill>
          <a:blip r:embed="rId3"/>
          <a:stretch>
            <a:fillRect/>
          </a:stretch>
        </p:blipFill>
        <p:spPr>
          <a:xfrm rot="21366725">
            <a:off x="460959" y="3920755"/>
            <a:ext cx="3736322" cy="2637404"/>
          </a:xfrm>
          <a:prstGeom prst="rect">
            <a:avLst/>
          </a:prstGeom>
        </p:spPr>
      </p:pic>
      <p:sp>
        <p:nvSpPr>
          <p:cNvPr id="6" name="Title 7"/>
          <p:cNvSpPr txBox="1">
            <a:spLocks/>
          </p:cNvSpPr>
          <p:nvPr/>
        </p:nvSpPr>
        <p:spPr>
          <a:xfrm>
            <a:off x="4051434" y="2057400"/>
            <a:ext cx="48006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800" i="1" dirty="0">
                <a:solidFill>
                  <a:srgbClr val="00B050"/>
                </a:solidFill>
                <a:latin typeface="+mn-lt"/>
              </a:rPr>
              <a:t>a picture made by a </a:t>
            </a:r>
            <a:r>
              <a:rPr lang="vi-VN" sz="2800" i="1" dirty="0" smtClean="0">
                <a:solidFill>
                  <a:srgbClr val="00B050"/>
                </a:solidFill>
                <a:latin typeface="+mn-lt"/>
              </a:rPr>
              <a:t>camera</a:t>
            </a:r>
            <a:endParaRPr lang="en-US" sz="2800" dirty="0">
              <a:latin typeface="+mn-lt"/>
            </a:endParaRPr>
          </a:p>
        </p:txBody>
      </p:sp>
      <p:sp>
        <p:nvSpPr>
          <p:cNvPr id="8" name="Rectangle 7"/>
          <p:cNvSpPr/>
          <p:nvPr/>
        </p:nvSpPr>
        <p:spPr>
          <a:xfrm>
            <a:off x="609600" y="2590800"/>
            <a:ext cx="5410200" cy="523220"/>
          </a:xfrm>
          <a:prstGeom prst="rect">
            <a:avLst/>
          </a:prstGeom>
        </p:spPr>
        <p:txBody>
          <a:bodyPr wrap="square">
            <a:spAutoFit/>
          </a:bodyPr>
          <a:lstStyle/>
          <a:p>
            <a:r>
              <a:rPr lang="vi-VN" sz="2800" b="1" dirty="0" smtClean="0">
                <a:solidFill>
                  <a:schemeClr val="tx2">
                    <a:lumMod val="60000"/>
                    <a:lumOff val="40000"/>
                  </a:schemeClr>
                </a:solidFill>
              </a:rPr>
              <a:t>=&gt; take </a:t>
            </a:r>
            <a:r>
              <a:rPr lang="vi-VN" sz="2800" b="1" dirty="0">
                <a:solidFill>
                  <a:schemeClr val="tx2">
                    <a:lumMod val="60000"/>
                    <a:lumOff val="40000"/>
                  </a:schemeClr>
                </a:solidFill>
              </a:rPr>
              <a:t>a photograph of sb/sth</a:t>
            </a:r>
            <a:endParaRPr lang="en-US" sz="2800" dirty="0"/>
          </a:p>
        </p:txBody>
      </p:sp>
      <p:sp>
        <p:nvSpPr>
          <p:cNvPr id="9" name="Rectangle 8"/>
          <p:cNvSpPr/>
          <p:nvPr/>
        </p:nvSpPr>
        <p:spPr>
          <a:xfrm>
            <a:off x="609600" y="3124200"/>
            <a:ext cx="6207493" cy="523220"/>
          </a:xfrm>
          <a:prstGeom prst="rect">
            <a:avLst/>
          </a:prstGeom>
        </p:spPr>
        <p:txBody>
          <a:bodyPr wrap="square">
            <a:spAutoFit/>
          </a:bodyPr>
          <a:lstStyle/>
          <a:p>
            <a:r>
              <a:rPr lang="en-US" sz="2800" b="1" dirty="0">
                <a:solidFill>
                  <a:srgbClr val="7030A0"/>
                </a:solidFill>
              </a:rPr>
              <a:t>=&gt; </a:t>
            </a:r>
            <a:r>
              <a:rPr lang="vi-VN" sz="2800" b="1" dirty="0">
                <a:solidFill>
                  <a:srgbClr val="7030A0"/>
                </a:solidFill>
              </a:rPr>
              <a:t>photographer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dirty="0">
                <a:solidFill>
                  <a:srgbClr val="FFC000"/>
                </a:solidFill>
              </a:rPr>
              <a:t>/</a:t>
            </a:r>
            <a:r>
              <a:rPr lang="en-US" sz="2800" b="1" dirty="0" err="1">
                <a:solidFill>
                  <a:srgbClr val="FFC000"/>
                </a:solidFill>
              </a:rPr>
              <a:t>fə'tɒgrəfə</a:t>
            </a:r>
            <a:r>
              <a:rPr lang="en-US" sz="2800" b="1" dirty="0">
                <a:solidFill>
                  <a:srgbClr val="FFC000"/>
                </a:solidFill>
              </a:rPr>
              <a:t>(r)</a:t>
            </a:r>
            <a:r>
              <a:rPr lang="en-US" sz="2800" dirty="0">
                <a:solidFill>
                  <a:srgbClr val="FFC000"/>
                </a:solidFill>
              </a:rPr>
              <a:t>/</a:t>
            </a:r>
            <a:endParaRPr lang="en-US" sz="2800" dirty="0"/>
          </a:p>
        </p:txBody>
      </p:sp>
      <p:sp>
        <p:nvSpPr>
          <p:cNvPr id="10" name="Rectangle 9"/>
          <p:cNvSpPr/>
          <p:nvPr/>
        </p:nvSpPr>
        <p:spPr>
          <a:xfrm>
            <a:off x="4572000" y="3723951"/>
            <a:ext cx="4280034" cy="954107"/>
          </a:xfrm>
          <a:prstGeom prst="rect">
            <a:avLst/>
          </a:prstGeom>
        </p:spPr>
        <p:txBody>
          <a:bodyPr wrap="square">
            <a:spAutoFit/>
          </a:bodyPr>
          <a:lstStyle/>
          <a:p>
            <a:r>
              <a:rPr lang="vi-VN" sz="2800" i="1" dirty="0">
                <a:solidFill>
                  <a:srgbClr val="00B050"/>
                </a:solidFill>
              </a:rPr>
              <a:t>a person who takes a photograph</a:t>
            </a:r>
            <a:endParaRPr lang="en-US" sz="2800" dirty="0"/>
          </a:p>
        </p:txBody>
      </p:sp>
    </p:spTree>
    <p:extLst>
      <p:ext uri="{BB962C8B-B14F-4D97-AF65-F5344CB8AC3E}">
        <p14:creationId xmlns="" xmlns:p14="http://schemas.microsoft.com/office/powerpoint/2010/main" val="367159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slide(fromBottom)">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amond(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amond(i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4845" y="813375"/>
            <a:ext cx="8229600" cy="4525963"/>
          </a:xfrm>
        </p:spPr>
        <p:txBody>
          <a:bodyPr/>
          <a:lstStyle/>
          <a:p>
            <a:r>
              <a:rPr lang="vi-VN" sz="2800" b="1" dirty="0">
                <a:solidFill>
                  <a:schemeClr val="accent6">
                    <a:lumMod val="50000"/>
                  </a:schemeClr>
                </a:solidFill>
              </a:rPr>
              <a:t>convention</a:t>
            </a:r>
            <a:r>
              <a:rPr lang="vi-VN" sz="2800" dirty="0">
                <a:solidFill>
                  <a:schemeClr val="accent6">
                    <a:lumMod val="50000"/>
                  </a:schemeClr>
                </a:solidFill>
              </a:rPr>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a:t>
            </a:r>
            <a:r>
              <a:rPr lang="en-US" sz="2800" dirty="0"/>
              <a:t> </a:t>
            </a:r>
            <a:r>
              <a:rPr lang="en-US" sz="2800" dirty="0" smtClean="0"/>
              <a:t>  </a:t>
            </a:r>
            <a:r>
              <a:rPr lang="en-US" sz="2800" b="1" dirty="0" smtClean="0">
                <a:solidFill>
                  <a:srgbClr val="FFC000"/>
                </a:solidFill>
              </a:rPr>
              <a:t>/</a:t>
            </a:r>
            <a:r>
              <a:rPr lang="en-US" sz="2800" b="1" dirty="0" err="1">
                <a:solidFill>
                  <a:srgbClr val="FFC000"/>
                </a:solidFill>
              </a:rPr>
              <a:t>kən</a:t>
            </a:r>
            <a:r>
              <a:rPr lang="en-US" sz="2800" b="1" dirty="0" err="1">
                <a:solidFill>
                  <a:srgbClr val="FF0000"/>
                </a:solidFill>
              </a:rPr>
              <a:t>'</a:t>
            </a:r>
            <a:r>
              <a:rPr lang="en-US" sz="2800" b="1" dirty="0" err="1">
                <a:solidFill>
                  <a:srgbClr val="FFC000"/>
                </a:solidFill>
              </a:rPr>
              <a:t>venʃn</a:t>
            </a:r>
            <a:r>
              <a:rPr lang="en-US" sz="2800" b="1" dirty="0">
                <a:solidFill>
                  <a:srgbClr val="FFC000"/>
                </a:solidFill>
              </a:rPr>
              <a:t>/ </a:t>
            </a:r>
            <a:r>
              <a:rPr lang="vi-VN" sz="2800" dirty="0"/>
              <a:t>	</a:t>
            </a:r>
            <a:endParaRPr lang="en-US" sz="2800" dirty="0" smtClean="0"/>
          </a:p>
          <a:p>
            <a:pPr marL="0" indent="0">
              <a:buNone/>
            </a:pPr>
            <a:r>
              <a:rPr lang="en-US" sz="2800" i="1" dirty="0" smtClean="0"/>
              <a:t>        </a:t>
            </a:r>
            <a:endParaRPr lang="vi-VN" sz="2800" i="1" dirty="0" smtClean="0"/>
          </a:p>
          <a:p>
            <a:pPr marL="0" indent="0">
              <a:buNone/>
            </a:pPr>
            <a:r>
              <a:rPr lang="en-US" sz="2800" i="1" dirty="0" smtClean="0"/>
              <a:t>                                </a:t>
            </a:r>
            <a:endParaRPr lang="en-US" sz="2800" dirty="0" smtClean="0">
              <a:solidFill>
                <a:schemeClr val="accent2">
                  <a:lumMod val="75000"/>
                </a:schemeClr>
              </a:solidFill>
            </a:endParaRPr>
          </a:p>
          <a:p>
            <a:pPr marL="0" indent="0">
              <a:buNone/>
            </a:pPr>
            <a:endParaRPr lang="en-US" dirty="0"/>
          </a:p>
        </p:txBody>
      </p:sp>
      <p:sp>
        <p:nvSpPr>
          <p:cNvPr id="4" name="Title 7"/>
          <p:cNvSpPr txBox="1">
            <a:spLocks noGrp="1"/>
          </p:cNvSpPr>
          <p:nvPr>
            <p:ph type="title"/>
          </p:nvPr>
        </p:nvSpPr>
        <p:spPr>
          <a:xfrm>
            <a:off x="2895600" y="0"/>
            <a:ext cx="3810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AutoShape 2" descr="McCormick Place"/>
          <p:cNvSpPr>
            <a:spLocks noChangeAspect="1" noChangeArrowheads="1"/>
          </p:cNvSpPr>
          <p:nvPr/>
        </p:nvSpPr>
        <p:spPr bwMode="auto">
          <a:xfrm>
            <a:off x="990600" y="3253581"/>
            <a:ext cx="2971800" cy="297181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Kết quả hình ảnh cho image of convention center in chicago"/>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rot="21369364">
            <a:off x="304800" y="3124200"/>
            <a:ext cx="4191000" cy="3388258"/>
          </a:xfrm>
          <a:prstGeom prst="rect">
            <a:avLst/>
          </a:prstGeom>
          <a:noFill/>
          <a:extLst>
            <a:ext uri="{909E8E84-426E-40DD-AFC4-6F175D3DCCD1}">
              <a14:hiddenFill xmlns="" xmlns:a14="http://schemas.microsoft.com/office/drawing/2010/main">
                <a:solidFill>
                  <a:srgbClr val="FFFFFF"/>
                </a:solidFill>
              </a14:hiddenFill>
            </a:ext>
          </a:extLst>
        </p:spPr>
      </p:pic>
      <p:pic>
        <p:nvPicPr>
          <p:cNvPr id="7" name="Picture 6" descr="https://upload.wikimedia.org/wikipedia/commons/thumb/3/39/Roll_call_DNC_2008.jpg/350px-Roll_call_DNC_2008.jpg"/>
          <p:cNvPicPr/>
          <p:nvPr/>
        </p:nvPicPr>
        <p:blipFill>
          <a:blip r:embed="rId3">
            <a:extLst>
              <a:ext uri="{28A0092B-C50C-407E-A947-70E740481C1C}">
                <a14:useLocalDpi xmlns="" xmlns:a14="http://schemas.microsoft.com/office/drawing/2010/main" val="0"/>
              </a:ext>
            </a:extLst>
          </a:blip>
          <a:srcRect/>
          <a:stretch>
            <a:fillRect/>
          </a:stretch>
        </p:blipFill>
        <p:spPr bwMode="auto">
          <a:xfrm rot="331226">
            <a:off x="4854634" y="2950920"/>
            <a:ext cx="3782456" cy="3733800"/>
          </a:xfrm>
          <a:prstGeom prst="rect">
            <a:avLst/>
          </a:prstGeom>
          <a:noFill/>
          <a:ln>
            <a:noFill/>
          </a:ln>
        </p:spPr>
      </p:pic>
      <p:pic>
        <p:nvPicPr>
          <p:cNvPr id="1030" name="Picture 6" descr="Kết quả hình ảnh cho image of convention center in chicago when Obama won election"/>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928026" y="2321333"/>
            <a:ext cx="3758774" cy="1717267"/>
          </a:xfrm>
          <a:prstGeom prst="rect">
            <a:avLst/>
          </a:prstGeom>
          <a:noFill/>
          <a:extLst>
            <a:ext uri="{909E8E84-426E-40DD-AFC4-6F175D3DCCD1}">
              <a14:hiddenFill xmlns="" xmlns:a14="http://schemas.microsoft.com/office/drawing/2010/main">
                <a:solidFill>
                  <a:srgbClr val="FFFFFF"/>
                </a:solidFill>
              </a14:hiddenFill>
            </a:ext>
          </a:extLst>
        </p:spPr>
      </p:pic>
      <p:sp>
        <p:nvSpPr>
          <p:cNvPr id="8" name="Title 7"/>
          <p:cNvSpPr txBox="1">
            <a:spLocks/>
          </p:cNvSpPr>
          <p:nvPr/>
        </p:nvSpPr>
        <p:spPr>
          <a:xfrm>
            <a:off x="3352800" y="1371600"/>
            <a:ext cx="5334000"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800" i="1" dirty="0" smtClean="0">
                <a:solidFill>
                  <a:srgbClr val="00B050"/>
                </a:solidFill>
                <a:latin typeface="+mn-lt"/>
              </a:rPr>
              <a:t>an official agreement  between countries or leaders </a:t>
            </a:r>
            <a:endParaRPr lang="en-US" sz="2800" dirty="0">
              <a:latin typeface="+mn-lt"/>
            </a:endParaRPr>
          </a:p>
        </p:txBody>
      </p:sp>
      <p:sp>
        <p:nvSpPr>
          <p:cNvPr id="9" name="Title 7"/>
          <p:cNvSpPr txBox="1">
            <a:spLocks/>
          </p:cNvSpPr>
          <p:nvPr/>
        </p:nvSpPr>
        <p:spPr>
          <a:xfrm>
            <a:off x="304800" y="2209800"/>
            <a:ext cx="47244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vi-VN" sz="3200" b="1" dirty="0" smtClean="0">
                <a:solidFill>
                  <a:srgbClr val="C00000"/>
                </a:solidFill>
              </a:rPr>
              <a:t>=&gt; c</a:t>
            </a:r>
            <a:r>
              <a:rPr kumimoji="0" lang="vi-VN" sz="3200" b="1" i="0" u="none" strike="noStrike" kern="1200" cap="none" spc="0" normalizeH="0" baseline="0" noProof="0" dirty="0" smtClean="0">
                <a:ln>
                  <a:noFill/>
                </a:ln>
                <a:solidFill>
                  <a:srgbClr val="C00000"/>
                </a:solidFill>
                <a:effectLst/>
                <a:uLnTx/>
                <a:uFillTx/>
                <a:latin typeface="+mj-lt"/>
                <a:ea typeface="+mj-ea"/>
                <a:cs typeface="+mj-cs"/>
              </a:rPr>
              <a:t>onvention center </a:t>
            </a:r>
            <a:r>
              <a:rPr kumimoji="0" lang="vi-VN" sz="3200" b="0" i="1" u="none" strike="noStrike" kern="1200" cap="none" spc="0" normalizeH="0" baseline="0" noProof="0" dirty="0" smtClean="0">
                <a:ln>
                  <a:noFill/>
                </a:ln>
                <a:solidFill>
                  <a:srgbClr val="FF0000"/>
                </a:solidFill>
                <a:effectLst/>
                <a:uLnTx/>
                <a:uFillTx/>
                <a:latin typeface="+mj-lt"/>
                <a:ea typeface="+mj-ea"/>
                <a:cs typeface="+mj-cs"/>
              </a:rPr>
              <a:t>(n)</a:t>
            </a:r>
            <a:endParaRPr kumimoji="0" lang="en-US" sz="3200" b="0" i="1" u="none" strike="noStrike" kern="1200" cap="none" spc="0" normalizeH="0" baseline="0" noProof="0" dirty="0">
              <a:ln>
                <a:noFill/>
              </a:ln>
              <a:solidFill>
                <a:srgbClr val="FF0000"/>
              </a:solidFill>
              <a:effectLst/>
              <a:uLnTx/>
              <a:uFillTx/>
              <a:latin typeface="+mj-lt"/>
              <a:ea typeface="+mj-ea"/>
              <a:cs typeface="+mj-cs"/>
            </a:endParaRPr>
          </a:p>
        </p:txBody>
      </p:sp>
    </p:spTree>
    <p:extLst>
      <p:ext uri="{BB962C8B-B14F-4D97-AF65-F5344CB8AC3E}">
        <p14:creationId xmlns="" xmlns:p14="http://schemas.microsoft.com/office/powerpoint/2010/main" val="13308201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609600"/>
            <a:ext cx="8229600" cy="4602163"/>
          </a:xfrm>
        </p:spPr>
        <p:txBody>
          <a:bodyPr/>
          <a:lstStyle/>
          <a:p>
            <a:r>
              <a:rPr lang="vi-VN" b="1" dirty="0">
                <a:solidFill>
                  <a:srgbClr val="00B050"/>
                </a:solidFill>
              </a:rPr>
              <a:t>discover</a:t>
            </a:r>
            <a:r>
              <a:rPr lang="vi-VN" dirty="0">
                <a:solidFill>
                  <a:srgbClr val="00B050"/>
                </a:solidFill>
              </a:rPr>
              <a:t> </a:t>
            </a:r>
            <a:r>
              <a:rPr lang="vi-VN" dirty="0">
                <a:solidFill>
                  <a:srgbClr val="FF0000"/>
                </a:solidFill>
              </a:rPr>
              <a:t>(</a:t>
            </a:r>
            <a:r>
              <a:rPr lang="vi-VN" i="1" dirty="0">
                <a:solidFill>
                  <a:srgbClr val="FF0000"/>
                </a:solidFill>
              </a:rPr>
              <a:t>v</a:t>
            </a:r>
            <a:r>
              <a:rPr lang="vi-VN" dirty="0">
                <a:solidFill>
                  <a:srgbClr val="FF0000"/>
                </a:solidFill>
              </a:rPr>
              <a:t>)</a:t>
            </a:r>
            <a:r>
              <a:rPr lang="vi-VN" dirty="0"/>
              <a:t>: 	</a:t>
            </a:r>
            <a:r>
              <a:rPr lang="en-US" b="1" dirty="0">
                <a:solidFill>
                  <a:srgbClr val="FFC000"/>
                </a:solidFill>
              </a:rPr>
              <a:t>/</a:t>
            </a:r>
            <a:r>
              <a:rPr lang="en-US" b="1" dirty="0" err="1">
                <a:solidFill>
                  <a:srgbClr val="FFC000"/>
                </a:solidFill>
              </a:rPr>
              <a:t>dɪ'skʌvə</a:t>
            </a:r>
            <a:r>
              <a:rPr lang="en-US" b="1" dirty="0">
                <a:solidFill>
                  <a:srgbClr val="FFC000"/>
                </a:solidFill>
              </a:rPr>
              <a:t>(r)/</a:t>
            </a:r>
            <a:r>
              <a:rPr lang="vi-VN" dirty="0"/>
              <a:t>	</a:t>
            </a:r>
            <a:endParaRPr lang="en-US" dirty="0" smtClean="0"/>
          </a:p>
          <a:p>
            <a:endParaRPr lang="en-US" dirty="0"/>
          </a:p>
        </p:txBody>
      </p:sp>
      <p:sp>
        <p:nvSpPr>
          <p:cNvPr id="4" name="Title 7"/>
          <p:cNvSpPr txBox="1">
            <a:spLocks noGrp="1"/>
          </p:cNvSpPr>
          <p:nvPr>
            <p:ph type="title"/>
          </p:nvPr>
        </p:nvSpPr>
        <p:spPr>
          <a:xfrm>
            <a:off x="6477001" y="0"/>
            <a:ext cx="2667000" cy="46166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Arial" pitchFamily="34" charset="0"/>
                <a:cs typeface="Arial" pitchFamily="34" charset="0"/>
              </a:rPr>
              <a:t>vocabulary</a:t>
            </a:r>
            <a:endParaRPr lang="en-US" sz="2400" dirty="0">
              <a:solidFill>
                <a:srgbClr val="7030A0"/>
              </a:solidFill>
            </a:endParaRPr>
          </a:p>
        </p:txBody>
      </p:sp>
      <p:pic>
        <p:nvPicPr>
          <p:cNvPr id="2050" name="Picture 2" descr="Kết quả hình ảnh cho image of christopher columbus discovered americ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971800" y="2362200"/>
            <a:ext cx="5581650" cy="33528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AutoShape 4" descr="Kết quả hình ảnh cho image of christopher columbus discovered america"/>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4" name="Picture 6" descr="Hình ảnh có liên qu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21354067">
            <a:off x="491149" y="2433341"/>
            <a:ext cx="2190750" cy="3289343"/>
          </a:xfrm>
          <a:prstGeom prst="rect">
            <a:avLst/>
          </a:prstGeom>
          <a:noFill/>
          <a:extLst>
            <a:ext uri="{909E8E84-426E-40DD-AFC4-6F175D3DCCD1}">
              <a14:hiddenFill xmlns="" xmlns:a14="http://schemas.microsoft.com/office/drawing/2010/main">
                <a:solidFill>
                  <a:srgbClr val="FFFFFF"/>
                </a:solidFill>
              </a14:hiddenFill>
            </a:ext>
          </a:extLst>
        </p:spPr>
      </p:pic>
      <p:sp>
        <p:nvSpPr>
          <p:cNvPr id="8" name="Title 7"/>
          <p:cNvSpPr txBox="1">
            <a:spLocks/>
          </p:cNvSpPr>
          <p:nvPr/>
        </p:nvSpPr>
        <p:spPr>
          <a:xfrm>
            <a:off x="1143000" y="5903893"/>
            <a:ext cx="7384181"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solidFill>
                  <a:srgbClr val="002060"/>
                </a:solidFill>
              </a:rPr>
              <a:t>Christopher </a:t>
            </a:r>
            <a:r>
              <a:rPr lang="en-US" sz="2800" b="1" dirty="0" smtClean="0">
                <a:solidFill>
                  <a:srgbClr val="002060"/>
                </a:solidFill>
              </a:rPr>
              <a:t>Columbus </a:t>
            </a:r>
            <a:r>
              <a:rPr lang="en-US" sz="2800" b="1" i="1" dirty="0" smtClean="0">
                <a:solidFill>
                  <a:srgbClr val="FF0000"/>
                </a:solidFill>
              </a:rPr>
              <a:t>discovered</a:t>
            </a:r>
            <a:r>
              <a:rPr lang="en-US" sz="2800" b="1" dirty="0" smtClean="0">
                <a:solidFill>
                  <a:srgbClr val="002060"/>
                </a:solidFill>
              </a:rPr>
              <a:t> America on 12</a:t>
            </a:r>
            <a:r>
              <a:rPr lang="en-US" sz="2800" b="1" baseline="30000" dirty="0" smtClean="0">
                <a:solidFill>
                  <a:srgbClr val="002060"/>
                </a:solidFill>
              </a:rPr>
              <a:t>th</a:t>
            </a:r>
            <a:r>
              <a:rPr lang="en-US" sz="2800" b="1" dirty="0" smtClean="0">
                <a:solidFill>
                  <a:srgbClr val="002060"/>
                </a:solidFill>
              </a:rPr>
              <a:t> October, in 1492.</a:t>
            </a:r>
            <a:endParaRPr lang="en-US" sz="2800" b="1" dirty="0">
              <a:solidFill>
                <a:srgbClr val="002060"/>
              </a:solidFill>
            </a:endParaRPr>
          </a:p>
        </p:txBody>
      </p:sp>
      <p:sp>
        <p:nvSpPr>
          <p:cNvPr id="9" name="Title 7"/>
          <p:cNvSpPr txBox="1">
            <a:spLocks/>
          </p:cNvSpPr>
          <p:nvPr/>
        </p:nvSpPr>
        <p:spPr>
          <a:xfrm>
            <a:off x="3886200" y="1295400"/>
            <a:ext cx="4495800" cy="954107"/>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i="1" dirty="0" smtClean="0"/>
              <a:t> </a:t>
            </a:r>
            <a:r>
              <a:rPr lang="vi-VN" sz="2800" i="1" dirty="0" smtClean="0">
                <a:solidFill>
                  <a:schemeClr val="accent6">
                    <a:lumMod val="50000"/>
                  </a:schemeClr>
                </a:solidFill>
              </a:rPr>
              <a:t>to find</a:t>
            </a:r>
            <a:r>
              <a:rPr lang="vi-VN" sz="2800" dirty="0" smtClean="0">
                <a:solidFill>
                  <a:schemeClr val="accent6">
                    <a:lumMod val="50000"/>
                  </a:schemeClr>
                </a:solidFill>
              </a:rPr>
              <a:t> </a:t>
            </a:r>
            <a:r>
              <a:rPr lang="vi-VN" sz="2800" i="1" dirty="0" smtClean="0">
                <a:solidFill>
                  <a:schemeClr val="accent6">
                    <a:lumMod val="50000"/>
                  </a:schemeClr>
                </a:solidFill>
              </a:rPr>
              <a:t>out about something </a:t>
            </a:r>
            <a:r>
              <a:rPr lang="en-US" sz="2800" i="1" dirty="0" smtClean="0">
                <a:solidFill>
                  <a:schemeClr val="accent6">
                    <a:lumMod val="50000"/>
                  </a:schemeClr>
                </a:solidFill>
              </a:rPr>
              <a:t>                      </a:t>
            </a:r>
            <a:br>
              <a:rPr lang="en-US" sz="2800" i="1" dirty="0" smtClean="0">
                <a:solidFill>
                  <a:schemeClr val="accent6">
                    <a:lumMod val="50000"/>
                  </a:schemeClr>
                </a:solidFill>
              </a:rPr>
            </a:br>
            <a:r>
              <a:rPr lang="en-US" sz="2800" i="1" dirty="0" smtClean="0">
                <a:solidFill>
                  <a:schemeClr val="accent6">
                    <a:lumMod val="50000"/>
                  </a:schemeClr>
                </a:solidFill>
              </a:rPr>
              <a:t> </a:t>
            </a:r>
            <a:r>
              <a:rPr lang="vi-VN" sz="2800" i="1" dirty="0" smtClean="0">
                <a:solidFill>
                  <a:schemeClr val="accent6">
                    <a:lumMod val="50000"/>
                  </a:schemeClr>
                </a:solidFill>
              </a:rPr>
              <a:t>for the first time</a:t>
            </a:r>
            <a:endParaRPr lang="en-US" sz="2800" dirty="0">
              <a:latin typeface="+mn-lt"/>
            </a:endParaRPr>
          </a:p>
        </p:txBody>
      </p:sp>
    </p:spTree>
    <p:extLst>
      <p:ext uri="{BB962C8B-B14F-4D97-AF65-F5344CB8AC3E}">
        <p14:creationId xmlns="" xmlns:p14="http://schemas.microsoft.com/office/powerpoint/2010/main" val="1584313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blinds(horizontal)">
                                      <p:cBhvr>
                                        <p:cTn id="7" dur="500"/>
                                        <p:tgtEl>
                                          <p:spTgt spid="205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checkerboard(across)">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rmAutofit/>
          </a:bodyPr>
          <a:lstStyle/>
          <a:p>
            <a:r>
              <a:rPr lang="vi-VN" sz="2800" b="1" dirty="0">
                <a:solidFill>
                  <a:srgbClr val="00B050"/>
                </a:solidFill>
              </a:rPr>
              <a:t>press</a:t>
            </a:r>
            <a:r>
              <a:rPr lang="vi-VN" sz="2800" dirty="0">
                <a:solidFill>
                  <a:srgbClr val="00B050"/>
                </a:solidFill>
              </a:rPr>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b="1" dirty="0">
                <a:solidFill>
                  <a:srgbClr val="FFC000"/>
                </a:solidFill>
              </a:rPr>
              <a:t>/</a:t>
            </a:r>
            <a:r>
              <a:rPr lang="en-US" sz="2800" b="1" dirty="0" err="1">
                <a:solidFill>
                  <a:srgbClr val="FFC000"/>
                </a:solidFill>
              </a:rPr>
              <a:t>pres</a:t>
            </a:r>
            <a:r>
              <a:rPr lang="en-US" sz="2800" b="1" dirty="0" smtClean="0">
                <a:solidFill>
                  <a:srgbClr val="FFC000"/>
                </a:solidFill>
              </a:rPr>
              <a:t>/</a:t>
            </a:r>
          </a:p>
          <a:p>
            <a:endParaRPr lang="vi-VN" b="1" dirty="0" smtClean="0">
              <a:solidFill>
                <a:srgbClr val="00B050"/>
              </a:solidFill>
            </a:endParaRPr>
          </a:p>
          <a:p>
            <a:endParaRPr lang="vi-VN" b="1" dirty="0" smtClean="0">
              <a:solidFill>
                <a:srgbClr val="00B050"/>
              </a:solidFill>
            </a:endParaRPr>
          </a:p>
          <a:p>
            <a:endParaRPr lang="vi-VN" b="1" dirty="0" smtClean="0">
              <a:solidFill>
                <a:srgbClr val="00B050"/>
              </a:solidFill>
            </a:endParaRPr>
          </a:p>
          <a:p>
            <a:pPr>
              <a:buNone/>
            </a:pPr>
            <a:endParaRPr lang="en-US" b="1" dirty="0" smtClean="0">
              <a:solidFill>
                <a:srgbClr val="FFC000"/>
              </a:solidFill>
            </a:endParaRPr>
          </a:p>
          <a:p>
            <a:endParaRPr lang="vi-VN" b="1" dirty="0" smtClean="0">
              <a:solidFill>
                <a:srgbClr val="00B050"/>
              </a:solidFill>
            </a:endParaRPr>
          </a:p>
          <a:p>
            <a:endParaRPr lang="vi-VN" b="1" dirty="0" smtClean="0">
              <a:solidFill>
                <a:srgbClr val="00B050"/>
              </a:solidFill>
            </a:endParaRPr>
          </a:p>
          <a:p>
            <a:endParaRPr lang="vi-VN" b="1" dirty="0" smtClean="0">
              <a:solidFill>
                <a:srgbClr val="00B050"/>
              </a:solidFill>
            </a:endParaRPr>
          </a:p>
          <a:p>
            <a:pPr>
              <a:buNone/>
            </a:pPr>
            <a:endParaRPr lang="vi-VN" b="1" dirty="0" smtClean="0">
              <a:solidFill>
                <a:srgbClr val="00B050"/>
              </a:solidFill>
            </a:endParaRPr>
          </a:p>
          <a:p>
            <a:endParaRPr lang="vi-VN" b="1" dirty="0" smtClean="0">
              <a:solidFill>
                <a:srgbClr val="00B050"/>
              </a:solidFill>
            </a:endParaRPr>
          </a:p>
          <a:p>
            <a:pPr>
              <a:buNone/>
            </a:pPr>
            <a:endParaRPr lang="en-US" i="1" dirty="0"/>
          </a:p>
        </p:txBody>
      </p:sp>
      <p:sp>
        <p:nvSpPr>
          <p:cNvPr id="4" name="Title 7"/>
          <p:cNvSpPr txBox="1">
            <a:spLocks/>
          </p:cNvSpPr>
          <p:nvPr/>
        </p:nvSpPr>
        <p:spPr>
          <a:xfrm>
            <a:off x="6147736" y="0"/>
            <a:ext cx="2996264"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Arial" pitchFamily="34" charset="0"/>
                <a:cs typeface="Arial" pitchFamily="34" charset="0"/>
              </a:rPr>
              <a:t>vocabulary</a:t>
            </a:r>
            <a:endParaRPr lang="en-US" sz="2800" dirty="0">
              <a:solidFill>
                <a:srgbClr val="7030A0"/>
              </a:solidFill>
            </a:endParaRPr>
          </a:p>
        </p:txBody>
      </p:sp>
      <p:pic>
        <p:nvPicPr>
          <p:cNvPr id="5" name="Picture 4" descr="Kết quả hình ảnh cho image for  the press pass"/>
          <p:cNvPicPr/>
          <p:nvPr/>
        </p:nvPicPr>
        <p:blipFill>
          <a:blip r:embed="rId2">
            <a:extLst>
              <a:ext uri="{28A0092B-C50C-407E-A947-70E740481C1C}">
                <a14:useLocalDpi xmlns="" xmlns:a14="http://schemas.microsoft.com/office/drawing/2010/main" val="0"/>
              </a:ext>
            </a:extLst>
          </a:blip>
          <a:srcRect/>
          <a:stretch>
            <a:fillRect/>
          </a:stretch>
        </p:blipFill>
        <p:spPr bwMode="auto">
          <a:xfrm>
            <a:off x="4876800" y="3124200"/>
            <a:ext cx="3810000" cy="3517232"/>
          </a:xfrm>
          <a:prstGeom prst="rect">
            <a:avLst/>
          </a:prstGeom>
          <a:noFill/>
          <a:ln>
            <a:noFill/>
          </a:ln>
        </p:spPr>
      </p:pic>
      <p:sp>
        <p:nvSpPr>
          <p:cNvPr id="6" name="Title 7"/>
          <p:cNvSpPr txBox="1">
            <a:spLocks/>
          </p:cNvSpPr>
          <p:nvPr/>
        </p:nvSpPr>
        <p:spPr>
          <a:xfrm>
            <a:off x="914400" y="1143000"/>
            <a:ext cx="7924800" cy="2246769"/>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800" i="1" dirty="0" smtClean="0"/>
              <a:t> </a:t>
            </a:r>
            <a:r>
              <a:rPr lang="vi-VN" sz="2800" i="1" dirty="0" smtClean="0"/>
              <a:t>                </a:t>
            </a:r>
            <a:r>
              <a:rPr lang="en-US" sz="2800" i="1" dirty="0" smtClean="0">
                <a:solidFill>
                  <a:schemeClr val="accent2">
                    <a:lumMod val="50000"/>
                  </a:schemeClr>
                </a:solidFill>
              </a:rPr>
              <a:t>- people (reporters and photograph</a:t>
            </a:r>
            <a:r>
              <a:rPr lang="vi-VN" sz="2800" i="1" dirty="0" smtClean="0">
                <a:solidFill>
                  <a:schemeClr val="accent2">
                    <a:lumMod val="50000"/>
                  </a:schemeClr>
                </a:solidFill>
              </a:rPr>
              <a:t>s)</a:t>
            </a:r>
            <a:r>
              <a:rPr lang="en-US" sz="2800" i="1" dirty="0" smtClean="0">
                <a:solidFill>
                  <a:schemeClr val="accent2">
                    <a:lumMod val="50000"/>
                  </a:schemeClr>
                </a:solidFill>
              </a:rPr>
              <a:t> for </a:t>
            </a:r>
            <a:r>
              <a:rPr lang="vi-VN" sz="2800" i="1" dirty="0" smtClean="0">
                <a:solidFill>
                  <a:schemeClr val="accent2">
                    <a:lumMod val="50000"/>
                  </a:schemeClr>
                </a:solidFill>
              </a:rPr>
              <a:t/>
            </a:r>
            <a:br>
              <a:rPr lang="vi-VN" sz="2800" i="1" dirty="0" smtClean="0">
                <a:solidFill>
                  <a:schemeClr val="accent2">
                    <a:lumMod val="50000"/>
                  </a:schemeClr>
                </a:solidFill>
              </a:rPr>
            </a:br>
            <a:r>
              <a:rPr lang="vi-VN" sz="2800" i="1" dirty="0" smtClean="0">
                <a:solidFill>
                  <a:schemeClr val="accent2">
                    <a:lumMod val="50000"/>
                  </a:schemeClr>
                </a:solidFill>
              </a:rPr>
              <a:t>                                             </a:t>
            </a:r>
            <a:r>
              <a:rPr lang="en-US" sz="2800" i="1" dirty="0" smtClean="0">
                <a:solidFill>
                  <a:schemeClr val="accent2">
                    <a:lumMod val="50000"/>
                  </a:schemeClr>
                </a:solidFill>
              </a:rPr>
              <a:t>newspapers or magazine</a:t>
            </a:r>
            <a:r>
              <a:rPr lang="vi-VN" sz="2800" i="1" dirty="0" smtClean="0">
                <a:solidFill>
                  <a:schemeClr val="accent2">
                    <a:lumMod val="50000"/>
                  </a:schemeClr>
                </a:solidFill>
              </a:rPr>
              <a:t>s</a:t>
            </a:r>
          </a:p>
          <a:p>
            <a:pPr algn="l"/>
            <a:r>
              <a:rPr lang="en-US" sz="2800" i="1" dirty="0" smtClean="0">
                <a:solidFill>
                  <a:schemeClr val="accent2">
                    <a:lumMod val="50000"/>
                  </a:schemeClr>
                </a:solidFill>
              </a:rPr>
              <a:t> </a:t>
            </a:r>
            <a:r>
              <a:rPr lang="vi-VN" sz="2800" i="1" dirty="0" smtClean="0">
                <a:solidFill>
                  <a:schemeClr val="accent2">
                    <a:lumMod val="50000"/>
                  </a:schemeClr>
                </a:solidFill>
              </a:rPr>
              <a:t>                </a:t>
            </a:r>
            <a:r>
              <a:rPr lang="en-US" sz="2800" i="1" dirty="0" smtClean="0">
                <a:solidFill>
                  <a:schemeClr val="accent2">
                    <a:lumMod val="50000"/>
                  </a:schemeClr>
                </a:solidFill>
              </a:rPr>
              <a:t>-</a:t>
            </a:r>
            <a:r>
              <a:rPr lang="vi-VN" sz="2800" i="1" dirty="0" smtClean="0">
                <a:solidFill>
                  <a:schemeClr val="accent2">
                    <a:lumMod val="50000"/>
                  </a:schemeClr>
                </a:solidFill>
              </a:rPr>
              <a:t> </a:t>
            </a:r>
            <a:r>
              <a:rPr lang="en-US" sz="2800" i="1" dirty="0" smtClean="0">
                <a:solidFill>
                  <a:schemeClr val="accent2">
                    <a:lumMod val="50000"/>
                  </a:schemeClr>
                </a:solidFill>
              </a:rPr>
              <a:t>newspapers, magazines and radio  and </a:t>
            </a:r>
            <a:r>
              <a:rPr lang="vi-VN" sz="2800" i="1" dirty="0" smtClean="0">
                <a:solidFill>
                  <a:schemeClr val="accent2">
                    <a:lumMod val="50000"/>
                  </a:schemeClr>
                </a:solidFill>
              </a:rPr>
              <a:t/>
            </a:r>
            <a:br>
              <a:rPr lang="vi-VN" sz="2800" i="1" dirty="0" smtClean="0">
                <a:solidFill>
                  <a:schemeClr val="accent2">
                    <a:lumMod val="50000"/>
                  </a:schemeClr>
                </a:solidFill>
              </a:rPr>
            </a:br>
            <a:r>
              <a:rPr lang="vi-VN" sz="2800" i="1" dirty="0" smtClean="0">
                <a:solidFill>
                  <a:schemeClr val="accent2">
                    <a:lumMod val="50000"/>
                  </a:schemeClr>
                </a:solidFill>
              </a:rPr>
              <a:t>                                                             </a:t>
            </a:r>
            <a:r>
              <a:rPr lang="en-US" sz="2800" i="1" dirty="0" smtClean="0">
                <a:solidFill>
                  <a:schemeClr val="accent2">
                    <a:lumMod val="50000"/>
                  </a:schemeClr>
                </a:solidFill>
              </a:rPr>
              <a:t>TV news reports</a:t>
            </a:r>
          </a:p>
          <a:p>
            <a:pPr algn="just"/>
            <a:endParaRPr lang="en-US" sz="2800" dirty="0">
              <a:latin typeface="+mn-lt"/>
            </a:endParaRPr>
          </a:p>
        </p:txBody>
      </p:sp>
      <p:sp>
        <p:nvSpPr>
          <p:cNvPr id="7" name="Title 7"/>
          <p:cNvSpPr txBox="1">
            <a:spLocks/>
          </p:cNvSpPr>
          <p:nvPr/>
        </p:nvSpPr>
        <p:spPr>
          <a:xfrm>
            <a:off x="533400" y="2590800"/>
            <a:ext cx="2996264"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rgbClr val="00B050"/>
                </a:solidFill>
              </a:rPr>
              <a:t>Pass </a:t>
            </a:r>
            <a:r>
              <a:rPr lang="en-US" sz="3200" i="1" dirty="0" smtClean="0">
                <a:solidFill>
                  <a:srgbClr val="FF0000"/>
                </a:solidFill>
              </a:rPr>
              <a:t>(n)</a:t>
            </a:r>
            <a:r>
              <a:rPr lang="en-US" sz="3200" dirty="0" smtClean="0"/>
              <a:t>:   </a:t>
            </a:r>
            <a:r>
              <a:rPr lang="en-US" sz="3200" b="1" dirty="0" smtClean="0">
                <a:solidFill>
                  <a:srgbClr val="FFC000"/>
                </a:solidFill>
              </a:rPr>
              <a:t>/</a:t>
            </a:r>
            <a:r>
              <a:rPr lang="en-US" sz="3200" b="1" dirty="0" err="1" smtClean="0">
                <a:solidFill>
                  <a:srgbClr val="FFC000"/>
                </a:solidFill>
              </a:rPr>
              <a:t>pa:s</a:t>
            </a:r>
            <a:r>
              <a:rPr lang="vi-VN" sz="3200" b="1" dirty="0" smtClean="0">
                <a:solidFill>
                  <a:srgbClr val="FFC000"/>
                </a:solidFill>
              </a:rPr>
              <a:t>/</a:t>
            </a:r>
            <a:endParaRPr lang="en-US" sz="3200" b="1" dirty="0"/>
          </a:p>
        </p:txBody>
      </p:sp>
      <p:sp>
        <p:nvSpPr>
          <p:cNvPr id="8" name="Title 7"/>
          <p:cNvSpPr txBox="1">
            <a:spLocks/>
          </p:cNvSpPr>
          <p:nvPr/>
        </p:nvSpPr>
        <p:spPr>
          <a:xfrm>
            <a:off x="304800" y="3429000"/>
            <a:ext cx="4495800" cy="1815882"/>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dirty="0" smtClean="0"/>
              <a:t> </a:t>
            </a:r>
            <a:r>
              <a:rPr lang="en-US" sz="2800" i="1" dirty="0" smtClean="0">
                <a:solidFill>
                  <a:schemeClr val="accent2">
                    <a:lumMod val="50000"/>
                  </a:schemeClr>
                </a:solidFill>
              </a:rPr>
              <a:t>An official document</a:t>
            </a:r>
          </a:p>
          <a:p>
            <a:pPr algn="l"/>
            <a:r>
              <a:rPr lang="en-US" sz="2800" i="1" dirty="0" smtClean="0">
                <a:solidFill>
                  <a:schemeClr val="accent2">
                    <a:lumMod val="50000"/>
                  </a:schemeClr>
                </a:solidFill>
              </a:rPr>
              <a:t>that shows you have the</a:t>
            </a:r>
            <a:r>
              <a:rPr lang="vi-VN" sz="2800" i="1" dirty="0" smtClean="0">
                <a:solidFill>
                  <a:schemeClr val="accent2">
                    <a:lumMod val="50000"/>
                  </a:schemeClr>
                </a:solidFill>
              </a:rPr>
              <a:t> </a:t>
            </a:r>
            <a:r>
              <a:rPr lang="en-US" sz="2800" i="1" dirty="0" smtClean="0">
                <a:solidFill>
                  <a:schemeClr val="accent2">
                    <a:lumMod val="50000"/>
                  </a:schemeClr>
                </a:solidFill>
              </a:rPr>
              <a:t>right </a:t>
            </a:r>
            <a:r>
              <a:rPr lang="vi-VN" sz="2800" i="1" dirty="0" smtClean="0">
                <a:solidFill>
                  <a:schemeClr val="accent2">
                    <a:lumMod val="50000"/>
                  </a:schemeClr>
                </a:solidFill>
              </a:rPr>
              <a:t> </a:t>
            </a:r>
            <a:r>
              <a:rPr lang="en-US" sz="2800" i="1" dirty="0" smtClean="0">
                <a:solidFill>
                  <a:schemeClr val="accent2">
                    <a:lumMod val="50000"/>
                  </a:schemeClr>
                </a:solidFill>
              </a:rPr>
              <a:t>to enter or leave a place.</a:t>
            </a:r>
          </a:p>
          <a:p>
            <a:r>
              <a:rPr lang="en-US" sz="2800" dirty="0" smtClean="0"/>
              <a:t>=&gt; </a:t>
            </a:r>
            <a:r>
              <a:rPr lang="en-US" sz="2800" i="1" dirty="0" smtClean="0">
                <a:solidFill>
                  <a:srgbClr val="0070C0"/>
                </a:solidFill>
              </a:rPr>
              <a:t>A bus pass, boarding pass</a:t>
            </a:r>
            <a:endParaRPr lang="en-US" sz="2800" b="1" dirty="0"/>
          </a:p>
        </p:txBody>
      </p:sp>
      <p:sp>
        <p:nvSpPr>
          <p:cNvPr id="9" name="Title 7"/>
          <p:cNvSpPr txBox="1">
            <a:spLocks/>
          </p:cNvSpPr>
          <p:nvPr/>
        </p:nvSpPr>
        <p:spPr>
          <a:xfrm>
            <a:off x="381000" y="5410200"/>
            <a:ext cx="36576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3200" b="1" dirty="0" smtClean="0">
                <a:solidFill>
                  <a:srgbClr val="00B050"/>
                </a:solidFill>
              </a:rPr>
              <a:t>=&gt; </a:t>
            </a:r>
            <a:r>
              <a:rPr lang="en-US" sz="3200" b="1" dirty="0" smtClean="0">
                <a:solidFill>
                  <a:srgbClr val="00B050"/>
                </a:solidFill>
              </a:rPr>
              <a:t>Press pass </a:t>
            </a:r>
            <a:r>
              <a:rPr lang="en-US" sz="3200" i="1" dirty="0" smtClean="0">
                <a:solidFill>
                  <a:srgbClr val="FF0000"/>
                </a:solidFill>
              </a:rPr>
              <a:t>(n)</a:t>
            </a:r>
            <a:endParaRPr lang="en-US" sz="3200" b="1" dirty="0">
              <a:solidFill>
                <a:srgbClr val="FF0000"/>
              </a:solidFill>
            </a:endParaRPr>
          </a:p>
        </p:txBody>
      </p:sp>
    </p:spTree>
    <p:extLst>
      <p:ext uri="{BB962C8B-B14F-4D97-AF65-F5344CB8AC3E}">
        <p14:creationId xmlns="" xmlns:p14="http://schemas.microsoft.com/office/powerpoint/2010/main" val="1431602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066800"/>
            <a:ext cx="8229600" cy="4602163"/>
          </a:xfrm>
        </p:spPr>
        <p:txBody>
          <a:bodyPr/>
          <a:lstStyle/>
          <a:p>
            <a:r>
              <a:rPr lang="en-US" sz="2800" b="1" dirty="0" smtClean="0">
                <a:solidFill>
                  <a:srgbClr val="0070C0"/>
                </a:solidFill>
              </a:rPr>
              <a:t>election</a:t>
            </a:r>
            <a:r>
              <a:rPr lang="en-US" sz="2800" dirty="0" smtClean="0"/>
              <a:t> </a:t>
            </a:r>
            <a:r>
              <a:rPr lang="en-US" sz="2800" i="1" dirty="0" smtClean="0">
                <a:solidFill>
                  <a:srgbClr val="FF0000"/>
                </a:solidFill>
              </a:rPr>
              <a:t>(n)</a:t>
            </a:r>
            <a:r>
              <a:rPr lang="en-US" sz="2800" i="1" dirty="0" smtClean="0"/>
              <a:t>   </a:t>
            </a:r>
            <a:r>
              <a:rPr lang="en-US" sz="2800" b="1" dirty="0" smtClean="0">
                <a:solidFill>
                  <a:srgbClr val="FFC000"/>
                </a:solidFill>
              </a:rPr>
              <a:t>/</a:t>
            </a:r>
            <a:r>
              <a:rPr lang="en-US" sz="2800" b="1" dirty="0" err="1">
                <a:solidFill>
                  <a:srgbClr val="FFC000"/>
                </a:solidFill>
              </a:rPr>
              <a:t>ɪ'lekʃn</a:t>
            </a:r>
            <a:r>
              <a:rPr lang="en-US" sz="2800" b="1" dirty="0">
                <a:solidFill>
                  <a:srgbClr val="FFC000"/>
                </a:solidFill>
              </a:rPr>
              <a:t>/</a:t>
            </a:r>
            <a:r>
              <a:rPr lang="vi-VN" sz="2800" dirty="0"/>
              <a:t>	</a:t>
            </a:r>
            <a:endParaRPr lang="en-US" sz="2800" dirty="0" smtClean="0"/>
          </a:p>
          <a:p>
            <a:pPr marL="0" indent="0">
              <a:buNone/>
            </a:pPr>
            <a:r>
              <a:rPr lang="en-US" sz="2800" i="1" dirty="0" smtClean="0">
                <a:solidFill>
                  <a:schemeClr val="accent2">
                    <a:lumMod val="50000"/>
                  </a:schemeClr>
                </a:solidFill>
              </a:rPr>
              <a:t> </a:t>
            </a:r>
            <a:endParaRPr lang="vi-VN" sz="2800" i="1" dirty="0" smtClean="0">
              <a:solidFill>
                <a:schemeClr val="accent2">
                  <a:lumMod val="50000"/>
                </a:schemeClr>
              </a:solidFill>
            </a:endParaRPr>
          </a:p>
          <a:p>
            <a:pPr marL="0" indent="0">
              <a:buNone/>
            </a:pPr>
            <a:endParaRPr lang="vi-VN" sz="2800" i="1" dirty="0" smtClean="0">
              <a:solidFill>
                <a:schemeClr val="accent2">
                  <a:lumMod val="50000"/>
                </a:schemeClr>
              </a:solidFill>
            </a:endParaRPr>
          </a:p>
          <a:p>
            <a:pPr marL="0" indent="0">
              <a:buNone/>
            </a:pPr>
            <a:r>
              <a:rPr lang="en-US" sz="2800" i="1" dirty="0" smtClean="0">
                <a:solidFill>
                  <a:schemeClr val="accent2">
                    <a:lumMod val="50000"/>
                  </a:schemeClr>
                </a:solidFill>
              </a:rPr>
              <a:t>     </a:t>
            </a:r>
          </a:p>
          <a:p>
            <a:endParaRPr lang="en-US" i="1" dirty="0"/>
          </a:p>
        </p:txBody>
      </p:sp>
      <p:sp>
        <p:nvSpPr>
          <p:cNvPr id="4" name="Title 7"/>
          <p:cNvSpPr txBox="1">
            <a:spLocks noGrp="1"/>
          </p:cNvSpPr>
          <p:nvPr>
            <p:ph type="title"/>
          </p:nvPr>
        </p:nvSpPr>
        <p:spPr>
          <a:xfrm>
            <a:off x="2971800" y="228600"/>
            <a:ext cx="34290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pic>
        <p:nvPicPr>
          <p:cNvPr id="5" name="Picture 4" descr="Kết quả hình ảnh cho image for  the election"/>
          <p:cNvPicPr/>
          <p:nvPr/>
        </p:nvPicPr>
        <p:blipFill>
          <a:blip r:embed="rId2">
            <a:extLst>
              <a:ext uri="{28A0092B-C50C-407E-A947-70E740481C1C}">
                <a14:useLocalDpi xmlns="" xmlns:a14="http://schemas.microsoft.com/office/drawing/2010/main" val="0"/>
              </a:ext>
            </a:extLst>
          </a:blip>
          <a:srcRect/>
          <a:stretch>
            <a:fillRect/>
          </a:stretch>
        </p:blipFill>
        <p:spPr bwMode="auto">
          <a:xfrm>
            <a:off x="2819400" y="3200400"/>
            <a:ext cx="5600700" cy="3200400"/>
          </a:xfrm>
          <a:prstGeom prst="rect">
            <a:avLst/>
          </a:prstGeom>
          <a:noFill/>
          <a:ln>
            <a:noFill/>
          </a:ln>
        </p:spPr>
      </p:pic>
      <p:pic>
        <p:nvPicPr>
          <p:cNvPr id="3076" name="Picture 4" descr="Hình ảnh có liên quan"/>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876800" y="4953000"/>
            <a:ext cx="929794" cy="437459"/>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1447800" y="1676400"/>
            <a:ext cx="7239000" cy="1384995"/>
          </a:xfrm>
          <a:prstGeom prst="rect">
            <a:avLst/>
          </a:prstGeom>
        </p:spPr>
        <p:txBody>
          <a:bodyPr wrap="square">
            <a:spAutoFit/>
          </a:bodyPr>
          <a:lstStyle/>
          <a:p>
            <a:r>
              <a:rPr lang="vi-VN" sz="2800" i="1" dirty="0" smtClean="0">
                <a:solidFill>
                  <a:schemeClr val="accent2">
                    <a:lumMod val="50000"/>
                  </a:schemeClr>
                </a:solidFill>
              </a:rPr>
              <a:t>the process of choosing a person or a group of </a:t>
            </a:r>
            <a:r>
              <a:rPr lang="en-US" sz="2800" i="1" dirty="0" smtClean="0">
                <a:solidFill>
                  <a:schemeClr val="accent2">
                    <a:lumMod val="50000"/>
                  </a:schemeClr>
                </a:solidFill>
              </a:rPr>
              <a:t> </a:t>
            </a:r>
            <a:r>
              <a:rPr lang="vi-VN" sz="2800" i="1" dirty="0" smtClean="0">
                <a:solidFill>
                  <a:schemeClr val="accent2">
                    <a:lumMod val="50000"/>
                  </a:schemeClr>
                </a:solidFill>
              </a:rPr>
              <a:t>people for a position, especially for a political position by voting.</a:t>
            </a:r>
            <a:endParaRPr lang="en-US" sz="2800" dirty="0"/>
          </a:p>
        </p:txBody>
      </p:sp>
      <p:sp>
        <p:nvSpPr>
          <p:cNvPr id="7" name="Title 7"/>
          <p:cNvSpPr txBox="1">
            <a:spLocks/>
          </p:cNvSpPr>
          <p:nvPr/>
        </p:nvSpPr>
        <p:spPr>
          <a:xfrm>
            <a:off x="381000" y="3124200"/>
            <a:ext cx="2362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i="1" dirty="0" smtClean="0">
                <a:solidFill>
                  <a:srgbClr val="002060"/>
                </a:solidFill>
              </a:rPr>
              <a:t>=&gt;</a:t>
            </a:r>
            <a:r>
              <a:rPr lang="en-US" sz="3200" i="1" dirty="0" smtClean="0"/>
              <a:t> </a:t>
            </a:r>
            <a:r>
              <a:rPr lang="en-US" sz="3200" b="1" i="1" dirty="0" smtClean="0">
                <a:solidFill>
                  <a:srgbClr val="0070C0"/>
                </a:solidFill>
              </a:rPr>
              <a:t>elect</a:t>
            </a:r>
            <a:r>
              <a:rPr lang="en-US" sz="3200" i="1" dirty="0" smtClean="0"/>
              <a:t> </a:t>
            </a:r>
            <a:r>
              <a:rPr lang="en-US" sz="3200" i="1" dirty="0" smtClean="0">
                <a:solidFill>
                  <a:srgbClr val="FF0000"/>
                </a:solidFill>
              </a:rPr>
              <a:t>(v)</a:t>
            </a:r>
            <a:endParaRPr lang="en-US" sz="3200" dirty="0">
              <a:solidFill>
                <a:srgbClr val="FF0000"/>
              </a:solidFill>
            </a:endParaRPr>
          </a:p>
        </p:txBody>
      </p:sp>
    </p:spTree>
    <p:extLst>
      <p:ext uri="{BB962C8B-B14F-4D97-AF65-F5344CB8AC3E}">
        <p14:creationId xmlns="" xmlns:p14="http://schemas.microsoft.com/office/powerpoint/2010/main" val="37541399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25963"/>
          </a:xfrm>
        </p:spPr>
        <p:txBody>
          <a:bodyPr/>
          <a:lstStyle/>
          <a:p>
            <a:r>
              <a:rPr lang="vi-VN" sz="2800" b="1" dirty="0">
                <a:solidFill>
                  <a:schemeClr val="accent6">
                    <a:lumMod val="75000"/>
                  </a:schemeClr>
                </a:solidFill>
              </a:rPr>
              <a:t>result</a:t>
            </a:r>
            <a:r>
              <a:rPr lang="vi-VN" sz="2800" dirty="0"/>
              <a:t> </a:t>
            </a:r>
            <a:r>
              <a:rPr lang="vi-VN" sz="2800" dirty="0">
                <a:solidFill>
                  <a:srgbClr val="FF0000"/>
                </a:solidFill>
              </a:rPr>
              <a:t>(</a:t>
            </a:r>
            <a:r>
              <a:rPr lang="vi-VN" sz="2800" i="1" dirty="0">
                <a:solidFill>
                  <a:srgbClr val="FF0000"/>
                </a:solidFill>
              </a:rPr>
              <a:t>n</a:t>
            </a:r>
            <a:r>
              <a:rPr lang="vi-VN" sz="2800" dirty="0">
                <a:solidFill>
                  <a:srgbClr val="FF0000"/>
                </a:solidFill>
              </a:rPr>
              <a:t>)</a:t>
            </a:r>
            <a:r>
              <a:rPr lang="vi-VN" sz="2800" dirty="0"/>
              <a:t>: 	</a:t>
            </a:r>
            <a:r>
              <a:rPr lang="en-US" sz="2800" b="1" dirty="0">
                <a:solidFill>
                  <a:srgbClr val="FFC000"/>
                </a:solidFill>
              </a:rPr>
              <a:t>/</a:t>
            </a:r>
            <a:r>
              <a:rPr lang="en-US" sz="2800" b="1" dirty="0" err="1">
                <a:solidFill>
                  <a:srgbClr val="FFC000"/>
                </a:solidFill>
              </a:rPr>
              <a:t>rɪ'zʌlt</a:t>
            </a:r>
            <a:r>
              <a:rPr lang="en-US" sz="2800" b="1" dirty="0">
                <a:solidFill>
                  <a:srgbClr val="FFC000"/>
                </a:solidFill>
              </a:rPr>
              <a:t>/</a:t>
            </a:r>
            <a:r>
              <a:rPr lang="vi-VN" sz="2800" dirty="0"/>
              <a:t>	</a:t>
            </a:r>
            <a:endParaRPr lang="en-US" sz="2800" dirty="0" smtClean="0"/>
          </a:p>
          <a:p>
            <a:pPr marL="0" indent="0">
              <a:buNone/>
            </a:pPr>
            <a:endParaRPr lang="en-US" sz="2800" dirty="0">
              <a:solidFill>
                <a:schemeClr val="accent2">
                  <a:lumMod val="75000"/>
                </a:schemeClr>
              </a:solidFill>
            </a:endParaRPr>
          </a:p>
          <a:p>
            <a:pPr marL="0" indent="0">
              <a:buNone/>
            </a:pPr>
            <a:r>
              <a:rPr lang="en-US" sz="2800" dirty="0"/>
              <a:t> </a:t>
            </a:r>
            <a:r>
              <a:rPr lang="en-US" sz="2800" dirty="0" smtClean="0"/>
              <a:t>      </a:t>
            </a:r>
          </a:p>
          <a:p>
            <a:pPr marL="0" indent="0">
              <a:buNone/>
            </a:pPr>
            <a:r>
              <a:rPr lang="en-US" sz="2800" dirty="0"/>
              <a:t> </a:t>
            </a:r>
            <a:r>
              <a:rPr lang="en-US" sz="2800" dirty="0" smtClean="0"/>
              <a:t>    </a:t>
            </a:r>
            <a:endParaRPr lang="en-US" dirty="0"/>
          </a:p>
        </p:txBody>
      </p:sp>
      <p:sp>
        <p:nvSpPr>
          <p:cNvPr id="4" name="Title 7"/>
          <p:cNvSpPr txBox="1">
            <a:spLocks noGrp="1"/>
          </p:cNvSpPr>
          <p:nvPr>
            <p:ph type="title"/>
          </p:nvPr>
        </p:nvSpPr>
        <p:spPr>
          <a:xfrm>
            <a:off x="3048000" y="304800"/>
            <a:ext cx="3505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5" name="Title 7"/>
          <p:cNvSpPr txBox="1">
            <a:spLocks/>
          </p:cNvSpPr>
          <p:nvPr/>
        </p:nvSpPr>
        <p:spPr>
          <a:xfrm>
            <a:off x="2133600" y="1905000"/>
            <a:ext cx="6400800" cy="1077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r>
              <a:rPr lang="en-US" sz="3200" i="1" dirty="0" smtClean="0"/>
              <a:t> </a:t>
            </a:r>
            <a:r>
              <a:rPr lang="vi-VN" sz="3200" i="1" dirty="0" smtClean="0">
                <a:solidFill>
                  <a:schemeClr val="accent2">
                    <a:lumMod val="75000"/>
                  </a:schemeClr>
                </a:solidFill>
              </a:rPr>
              <a:t>a thing that is caused or produced </a:t>
            </a:r>
            <a:r>
              <a:rPr lang="en-US" sz="3200" i="1" dirty="0" smtClean="0">
                <a:solidFill>
                  <a:schemeClr val="accent2">
                    <a:lumMod val="75000"/>
                  </a:schemeClr>
                </a:solidFill>
              </a:rPr>
              <a:t/>
            </a:r>
            <a:br>
              <a:rPr lang="en-US" sz="3200" i="1" dirty="0" smtClean="0">
                <a:solidFill>
                  <a:schemeClr val="accent2">
                    <a:lumMod val="75000"/>
                  </a:schemeClr>
                </a:solidFill>
              </a:rPr>
            </a:br>
            <a:r>
              <a:rPr lang="en-US" sz="3200" i="1" dirty="0" smtClean="0">
                <a:solidFill>
                  <a:schemeClr val="accent2">
                    <a:lumMod val="75000"/>
                  </a:schemeClr>
                </a:solidFill>
              </a:rPr>
              <a:t>                    </a:t>
            </a:r>
            <a:r>
              <a:rPr lang="vi-VN" sz="3200" i="1" dirty="0" smtClean="0">
                <a:solidFill>
                  <a:schemeClr val="accent2">
                    <a:lumMod val="75000"/>
                  </a:schemeClr>
                </a:solidFill>
              </a:rPr>
              <a:t>because of something else.</a:t>
            </a:r>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Title 7"/>
          <p:cNvSpPr txBox="1">
            <a:spLocks/>
          </p:cNvSpPr>
          <p:nvPr/>
        </p:nvSpPr>
        <p:spPr>
          <a:xfrm>
            <a:off x="685800" y="3429000"/>
            <a:ext cx="6553200" cy="156966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i="1" dirty="0" smtClean="0"/>
              <a:t> </a:t>
            </a:r>
            <a:r>
              <a:rPr lang="en-US" sz="3200" dirty="0" smtClean="0"/>
              <a:t>E</a:t>
            </a:r>
            <a:r>
              <a:rPr lang="vi-VN" sz="3200" dirty="0" smtClean="0"/>
              <a:t>.g: </a:t>
            </a:r>
            <a:r>
              <a:rPr lang="en-US" sz="3200" dirty="0" smtClean="0"/>
              <a:t>   </a:t>
            </a:r>
            <a:r>
              <a:rPr lang="vi-VN" sz="3200" dirty="0" smtClean="0"/>
              <a:t>He made a big mistake</a:t>
            </a:r>
            <a:r>
              <a:rPr lang="en-US" sz="3200" dirty="0" smtClean="0"/>
              <a:t>.</a:t>
            </a:r>
          </a:p>
          <a:p>
            <a:pPr algn="l"/>
            <a:r>
              <a:rPr lang="en-US" sz="3200" i="1" dirty="0" smtClean="0"/>
              <a:t>          </a:t>
            </a:r>
            <a:r>
              <a:rPr lang="vi-VN" sz="3200" i="1" dirty="0" smtClean="0"/>
              <a:t> </a:t>
            </a:r>
            <a:r>
              <a:rPr lang="en-US" sz="3200" i="1" dirty="0" smtClean="0"/>
              <a:t> A</a:t>
            </a:r>
            <a:r>
              <a:rPr lang="vi-VN" sz="3200" i="1" dirty="0" smtClean="0"/>
              <a:t>s a</a:t>
            </a:r>
            <a:r>
              <a:rPr lang="vi-VN" sz="3200" dirty="0" smtClean="0"/>
              <a:t> </a:t>
            </a:r>
            <a:r>
              <a:rPr lang="vi-VN" sz="3200" i="1" dirty="0" smtClean="0">
                <a:solidFill>
                  <a:srgbClr val="FF0000"/>
                </a:solidFill>
              </a:rPr>
              <a:t>result</a:t>
            </a:r>
            <a:r>
              <a:rPr lang="vi-VN" sz="3200" dirty="0" smtClean="0"/>
              <a:t>, he lost his job.</a:t>
            </a:r>
            <a:endParaRPr lang="en-US" sz="3200" dirty="0" smtClean="0"/>
          </a:p>
          <a:p>
            <a:pPr lvl="0" algn="l"/>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 xmlns:p14="http://schemas.microsoft.com/office/powerpoint/2010/main" val="11584907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 y="838200"/>
            <a:ext cx="8229600" cy="4525963"/>
          </a:xfrm>
        </p:spPr>
        <p:txBody>
          <a:bodyPr/>
          <a:lstStyle/>
          <a:p>
            <a:r>
              <a:rPr lang="vi-VN" sz="2800" b="1" dirty="0">
                <a:solidFill>
                  <a:srgbClr val="7030A0"/>
                </a:solidFill>
              </a:rPr>
              <a:t>nervous</a:t>
            </a:r>
            <a:r>
              <a:rPr lang="vi-VN" sz="2800" dirty="0"/>
              <a:t> </a:t>
            </a:r>
            <a:r>
              <a:rPr lang="vi-VN" sz="2800" dirty="0">
                <a:solidFill>
                  <a:srgbClr val="FF0000"/>
                </a:solidFill>
              </a:rPr>
              <a:t>(</a:t>
            </a:r>
            <a:r>
              <a:rPr lang="vi-VN" sz="2800" i="1" dirty="0">
                <a:solidFill>
                  <a:srgbClr val="FF0000"/>
                </a:solidFill>
              </a:rPr>
              <a:t>adj</a:t>
            </a:r>
            <a:r>
              <a:rPr lang="vi-VN" sz="2800" dirty="0">
                <a:solidFill>
                  <a:srgbClr val="FF0000"/>
                </a:solidFill>
              </a:rPr>
              <a:t>): </a:t>
            </a:r>
            <a:r>
              <a:rPr lang="vi-VN" sz="2800" dirty="0"/>
              <a:t>	</a:t>
            </a:r>
            <a:r>
              <a:rPr lang="en-US" sz="2800" b="1" dirty="0">
                <a:solidFill>
                  <a:srgbClr val="FFC000"/>
                </a:solidFill>
              </a:rPr>
              <a:t>/'</a:t>
            </a:r>
            <a:r>
              <a:rPr lang="en-US" sz="2800" b="1" dirty="0" err="1">
                <a:solidFill>
                  <a:srgbClr val="FFC000"/>
                </a:solidFill>
              </a:rPr>
              <a:t>nɜ:vəs</a:t>
            </a:r>
            <a:r>
              <a:rPr lang="en-US" sz="2800" b="1" dirty="0">
                <a:solidFill>
                  <a:srgbClr val="FFC000"/>
                </a:solidFill>
              </a:rPr>
              <a:t>/</a:t>
            </a:r>
            <a:r>
              <a:rPr lang="vi-VN" sz="2800" dirty="0"/>
              <a:t>	</a:t>
            </a:r>
            <a:endParaRPr lang="en-US" sz="2800" dirty="0" smtClean="0"/>
          </a:p>
          <a:p>
            <a:pPr marL="0" indent="0">
              <a:buNone/>
            </a:pPr>
            <a:r>
              <a:rPr lang="en-US" sz="2800" i="1" dirty="0"/>
              <a:t> </a:t>
            </a:r>
            <a:r>
              <a:rPr lang="en-US" sz="2800" i="1" dirty="0" smtClean="0"/>
              <a:t>                          </a:t>
            </a:r>
            <a:endParaRPr lang="en-US" sz="2800" dirty="0">
              <a:solidFill>
                <a:schemeClr val="accent2">
                  <a:lumMod val="50000"/>
                </a:schemeClr>
              </a:solidFill>
              <a:latin typeface="+mj-lt"/>
            </a:endParaRPr>
          </a:p>
          <a:p>
            <a:pPr marL="0" indent="0">
              <a:buNone/>
            </a:pPr>
            <a:r>
              <a:rPr lang="en-US" sz="2800" dirty="0" smtClean="0">
                <a:latin typeface="+mj-lt"/>
              </a:rPr>
              <a:t>      </a:t>
            </a:r>
            <a:endParaRPr lang="vi-VN" sz="2800" dirty="0" smtClean="0">
              <a:latin typeface="+mj-lt"/>
            </a:endParaRPr>
          </a:p>
          <a:p>
            <a:pPr marL="0" indent="0">
              <a:buNone/>
            </a:pPr>
            <a:endParaRPr lang="en-US" sz="2800" dirty="0">
              <a:latin typeface="+mj-lt"/>
            </a:endParaRPr>
          </a:p>
          <a:p>
            <a:pPr>
              <a:buNone/>
            </a:pPr>
            <a:r>
              <a:rPr lang="vi-VN" sz="2800" dirty="0">
                <a:latin typeface="+mj-lt"/>
              </a:rPr>
              <a:t>	</a:t>
            </a:r>
            <a:endParaRPr lang="en-US" sz="2800" dirty="0">
              <a:solidFill>
                <a:schemeClr val="accent2">
                  <a:lumMod val="50000"/>
                </a:schemeClr>
              </a:solidFill>
              <a:latin typeface="+mj-lt"/>
            </a:endParaRPr>
          </a:p>
        </p:txBody>
      </p:sp>
      <p:sp>
        <p:nvSpPr>
          <p:cNvPr id="4" name="Title 7"/>
          <p:cNvSpPr txBox="1">
            <a:spLocks noGrp="1"/>
          </p:cNvSpPr>
          <p:nvPr>
            <p:ph type="title"/>
          </p:nvPr>
        </p:nvSpPr>
        <p:spPr>
          <a:xfrm>
            <a:off x="2819400" y="1524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pic>
        <p:nvPicPr>
          <p:cNvPr id="4098" name="Picture 2" descr="Kết quả hình ảnh cho image for nervou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76730" y="3581400"/>
            <a:ext cx="2819400" cy="281127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AutoShape 4" descr="Kết quả hình ảnh cho image for feeling tense"/>
          <p:cNvSpPr>
            <a:spLocks noChangeAspect="1" noChangeArrowheads="1"/>
          </p:cNvSpPr>
          <p:nvPr/>
        </p:nvSpPr>
        <p:spPr bwMode="auto">
          <a:xfrm>
            <a:off x="4675036" y="3886200"/>
            <a:ext cx="3402163" cy="3402174"/>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Kết quả hình ảnh cho image for feeling tense"/>
          <p:cNvSpPr>
            <a:spLocks noChangeAspect="1" noChangeArrowheads="1"/>
          </p:cNvSpPr>
          <p:nvPr/>
        </p:nvSpPr>
        <p:spPr bwMode="auto">
          <a:xfrm>
            <a:off x="307975" y="79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12" name="Picture 16" descr="Hình ảnh có liên quan"/>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181600" y="3581400"/>
            <a:ext cx="2971800" cy="2818468"/>
          </a:xfrm>
          <a:prstGeom prst="rect">
            <a:avLst/>
          </a:prstGeom>
          <a:noFill/>
          <a:extLst>
            <a:ext uri="{909E8E84-426E-40DD-AFC4-6F175D3DCCD1}">
              <a14:hiddenFill xmlns="" xmlns:a14="http://schemas.microsoft.com/office/drawing/2010/main">
                <a:solidFill>
                  <a:srgbClr val="FFFFFF"/>
                </a:solidFill>
              </a14:hiddenFill>
            </a:ext>
          </a:extLst>
        </p:spPr>
      </p:pic>
      <p:sp>
        <p:nvSpPr>
          <p:cNvPr id="8" name="Title 7"/>
          <p:cNvSpPr txBox="1">
            <a:spLocks/>
          </p:cNvSpPr>
          <p:nvPr/>
        </p:nvSpPr>
        <p:spPr>
          <a:xfrm>
            <a:off x="2286000" y="1371600"/>
            <a:ext cx="64008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n-US" sz="2800" i="1" dirty="0" smtClean="0">
                <a:solidFill>
                  <a:schemeClr val="accent2">
                    <a:lumMod val="50000"/>
                  </a:schemeClr>
                </a:solidFill>
              </a:rPr>
              <a:t>worried</a:t>
            </a:r>
            <a:r>
              <a:rPr lang="vi-VN" sz="2800" i="1" dirty="0" smtClean="0">
                <a:solidFill>
                  <a:schemeClr val="accent2">
                    <a:lumMod val="50000"/>
                  </a:schemeClr>
                </a:solidFill>
              </a:rPr>
              <a:t> or afraid of </a:t>
            </a:r>
            <a:r>
              <a:rPr lang="en-US" sz="2800" i="1" dirty="0" smtClean="0">
                <a:solidFill>
                  <a:schemeClr val="accent2">
                    <a:lumMod val="50000"/>
                  </a:schemeClr>
                </a:solidFill>
              </a:rPr>
              <a:t>what might happen</a:t>
            </a:r>
            <a:endParaRPr kumimoji="0" lang="en-US"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Title 7"/>
          <p:cNvSpPr txBox="1">
            <a:spLocks/>
          </p:cNvSpPr>
          <p:nvPr/>
        </p:nvSpPr>
        <p:spPr>
          <a:xfrm>
            <a:off x="838200" y="2133600"/>
            <a:ext cx="73914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n-US" sz="2800" dirty="0" smtClean="0"/>
              <a:t> </a:t>
            </a:r>
            <a:r>
              <a:rPr lang="vi-VN" sz="2800" dirty="0" smtClean="0">
                <a:latin typeface="+mn-lt"/>
              </a:rPr>
              <a:t>E</a:t>
            </a:r>
            <a:r>
              <a:rPr lang="en-US" sz="2800" dirty="0" smtClean="0">
                <a:latin typeface="+mn-lt"/>
              </a:rPr>
              <a:t>.g:  She feels </a:t>
            </a:r>
            <a:r>
              <a:rPr lang="en-US" sz="2800" dirty="0" smtClean="0">
                <a:solidFill>
                  <a:srgbClr val="FF0000"/>
                </a:solidFill>
                <a:latin typeface="+mn-lt"/>
              </a:rPr>
              <a:t>nervous</a:t>
            </a:r>
            <a:r>
              <a:rPr lang="en-US" sz="2800" dirty="0" smtClean="0">
                <a:latin typeface="+mn-lt"/>
              </a:rPr>
              <a:t> because of the exam.</a:t>
            </a:r>
            <a:endParaRPr kumimoji="0" lang="en-US" sz="2800" b="0" i="0" u="none" strike="noStrike" kern="1200" cap="none" spc="0" normalizeH="0" baseline="0" noProof="0" dirty="0">
              <a:ln>
                <a:noFill/>
              </a:ln>
              <a:solidFill>
                <a:schemeClr val="tx1"/>
              </a:solidFill>
              <a:effectLst/>
              <a:uLnTx/>
              <a:uFillTx/>
              <a:latin typeface="+mn-lt"/>
              <a:ea typeface="+mj-ea"/>
              <a:cs typeface="+mj-cs"/>
            </a:endParaRPr>
          </a:p>
        </p:txBody>
      </p:sp>
      <p:sp>
        <p:nvSpPr>
          <p:cNvPr id="10" name="Title 7"/>
          <p:cNvSpPr txBox="1">
            <a:spLocks/>
          </p:cNvSpPr>
          <p:nvPr/>
        </p:nvSpPr>
        <p:spPr>
          <a:xfrm>
            <a:off x="838200" y="2895600"/>
            <a:ext cx="32004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vi-VN" sz="2800" b="1" dirty="0" smtClean="0">
                <a:solidFill>
                  <a:srgbClr val="00B050"/>
                </a:solidFill>
                <a:latin typeface="+mn-lt"/>
              </a:rPr>
              <a:t>tense</a:t>
            </a:r>
            <a:r>
              <a:rPr lang="vi-VN" sz="2800" dirty="0" smtClean="0">
                <a:latin typeface="+mn-lt"/>
              </a:rPr>
              <a:t> </a:t>
            </a:r>
            <a:r>
              <a:rPr lang="vi-VN" sz="2800" dirty="0" smtClean="0">
                <a:solidFill>
                  <a:srgbClr val="FF0000"/>
                </a:solidFill>
                <a:latin typeface="+mn-lt"/>
              </a:rPr>
              <a:t>(</a:t>
            </a:r>
            <a:r>
              <a:rPr lang="vi-VN" sz="2800" i="1" dirty="0" smtClean="0">
                <a:solidFill>
                  <a:srgbClr val="FF0000"/>
                </a:solidFill>
                <a:latin typeface="+mn-lt"/>
              </a:rPr>
              <a:t>adj</a:t>
            </a:r>
            <a:r>
              <a:rPr lang="vi-VN" sz="2800" dirty="0" smtClean="0">
                <a:solidFill>
                  <a:srgbClr val="FF0000"/>
                </a:solidFill>
                <a:latin typeface="+mn-lt"/>
              </a:rPr>
              <a:t>)</a:t>
            </a:r>
            <a:r>
              <a:rPr lang="vi-VN" sz="2800" dirty="0" smtClean="0">
                <a:latin typeface="+mn-lt"/>
              </a:rPr>
              <a:t>: </a:t>
            </a:r>
            <a:r>
              <a:rPr lang="en-US" sz="2800" dirty="0" smtClean="0">
                <a:latin typeface="+mn-lt"/>
              </a:rPr>
              <a:t> </a:t>
            </a:r>
            <a:r>
              <a:rPr lang="en-US" sz="2800" b="1" dirty="0" smtClean="0">
                <a:solidFill>
                  <a:srgbClr val="FFC000"/>
                </a:solidFill>
                <a:latin typeface="Arial" pitchFamily="34" charset="0"/>
                <a:cs typeface="Arial" pitchFamily="34" charset="0"/>
              </a:rPr>
              <a:t>/tens/</a:t>
            </a:r>
            <a:endParaRPr kumimoji="0" lang="en-US" sz="2800" b="0" i="0" u="none" strike="noStrike" kern="1200" cap="none" spc="0" normalizeH="0" baseline="0" noProof="0" dirty="0">
              <a:ln>
                <a:noFill/>
              </a:ln>
              <a:solidFill>
                <a:schemeClr val="tx1"/>
              </a:solidFill>
              <a:effectLst/>
              <a:uLnTx/>
              <a:uFillTx/>
              <a:latin typeface="Arial" pitchFamily="34" charset="0"/>
              <a:cs typeface="Arial" pitchFamily="34" charset="0"/>
            </a:endParaRPr>
          </a:p>
        </p:txBody>
      </p:sp>
      <p:sp>
        <p:nvSpPr>
          <p:cNvPr id="11" name="Title 7"/>
          <p:cNvSpPr txBox="1">
            <a:spLocks/>
          </p:cNvSpPr>
          <p:nvPr/>
        </p:nvSpPr>
        <p:spPr>
          <a:xfrm>
            <a:off x="3962400" y="2895600"/>
            <a:ext cx="5181600" cy="523220"/>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800" i="1" dirty="0" smtClean="0">
                <a:solidFill>
                  <a:schemeClr val="accent2">
                    <a:lumMod val="50000"/>
                  </a:schemeClr>
                </a:solidFill>
              </a:rPr>
              <a:t>nervous </a:t>
            </a:r>
            <a:r>
              <a:rPr lang="en-US" sz="2800" i="1" dirty="0" smtClean="0">
                <a:solidFill>
                  <a:schemeClr val="accent2">
                    <a:lumMod val="50000"/>
                  </a:schemeClr>
                </a:solidFill>
              </a:rPr>
              <a:t>and not able to relax</a:t>
            </a:r>
            <a:endParaRPr lang="en-US" sz="2800" dirty="0">
              <a:solidFill>
                <a:schemeClr val="accent2">
                  <a:lumMod val="50000"/>
                </a:schemeClr>
              </a:solidFill>
            </a:endParaRPr>
          </a:p>
        </p:txBody>
      </p:sp>
    </p:spTree>
    <p:extLst>
      <p:ext uri="{BB962C8B-B14F-4D97-AF65-F5344CB8AC3E}">
        <p14:creationId xmlns="" xmlns:p14="http://schemas.microsoft.com/office/powerpoint/2010/main" val="16133249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229600" cy="4525963"/>
          </a:xfrm>
        </p:spPr>
        <p:txBody>
          <a:bodyPr/>
          <a:lstStyle/>
          <a:p>
            <a:r>
              <a:rPr lang="en-US" b="1" dirty="0">
                <a:solidFill>
                  <a:srgbClr val="00B050"/>
                </a:solidFill>
              </a:rPr>
              <a:t>announce</a:t>
            </a:r>
            <a:r>
              <a:rPr lang="en-US" dirty="0"/>
              <a:t> </a:t>
            </a:r>
            <a:r>
              <a:rPr lang="en-US" i="1" dirty="0">
                <a:solidFill>
                  <a:srgbClr val="FF0000"/>
                </a:solidFill>
              </a:rPr>
              <a:t>(v)</a:t>
            </a:r>
            <a:r>
              <a:rPr lang="en-US" dirty="0"/>
              <a:t>: 	</a:t>
            </a:r>
            <a:r>
              <a:rPr lang="en-US" dirty="0">
                <a:solidFill>
                  <a:srgbClr val="FFC000"/>
                </a:solidFill>
              </a:rPr>
              <a:t>/</a:t>
            </a:r>
            <a:r>
              <a:rPr lang="en-US" b="1" dirty="0" err="1">
                <a:solidFill>
                  <a:srgbClr val="FFC000"/>
                </a:solidFill>
              </a:rPr>
              <a:t>ə'nəʊns</a:t>
            </a:r>
            <a:r>
              <a:rPr lang="en-US" dirty="0">
                <a:solidFill>
                  <a:srgbClr val="FFC000"/>
                </a:solidFill>
              </a:rPr>
              <a:t>/</a:t>
            </a:r>
            <a:r>
              <a:rPr lang="en-US" dirty="0"/>
              <a:t>	</a:t>
            </a:r>
            <a:endParaRPr lang="en-US" dirty="0" smtClean="0"/>
          </a:p>
          <a:p>
            <a:pPr marL="0" indent="0">
              <a:buNone/>
            </a:pPr>
            <a:r>
              <a:rPr lang="en-US" i="1" dirty="0"/>
              <a:t> </a:t>
            </a:r>
            <a:r>
              <a:rPr lang="en-US" i="1" dirty="0" smtClean="0"/>
              <a:t>                   </a:t>
            </a:r>
            <a:endParaRPr lang="en-US" dirty="0">
              <a:solidFill>
                <a:schemeClr val="accent2">
                  <a:lumMod val="50000"/>
                </a:schemeClr>
              </a:solidFill>
            </a:endParaRPr>
          </a:p>
          <a:p>
            <a:pPr>
              <a:buNone/>
            </a:pPr>
            <a:endParaRPr lang="en-US" dirty="0"/>
          </a:p>
        </p:txBody>
      </p:sp>
      <p:sp>
        <p:nvSpPr>
          <p:cNvPr id="4" name="Title 7"/>
          <p:cNvSpPr txBox="1">
            <a:spLocks/>
          </p:cNvSpPr>
          <p:nvPr/>
        </p:nvSpPr>
        <p:spPr>
          <a:xfrm>
            <a:off x="2286000" y="1905000"/>
            <a:ext cx="63246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i="1" dirty="0" smtClean="0">
                <a:solidFill>
                  <a:schemeClr val="accent2">
                    <a:lumMod val="50000"/>
                  </a:schemeClr>
                </a:solidFill>
              </a:rPr>
              <a:t>officially tell people about something</a:t>
            </a:r>
            <a:endParaRPr lang="en-US" sz="3200" dirty="0"/>
          </a:p>
        </p:txBody>
      </p:sp>
      <p:sp>
        <p:nvSpPr>
          <p:cNvPr id="5" name="AutoShape 2" descr="Kết quả hình ảnh cho image for announcement"/>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Kết quả hình ảnh cho image for announcement"/>
          <p:cNvSpPr>
            <a:spLocks noChangeAspect="1" noChangeArrowheads="1"/>
          </p:cNvSpPr>
          <p:nvPr/>
        </p:nvSpPr>
        <p:spPr bwMode="auto">
          <a:xfrm>
            <a:off x="307975" y="79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2"/>
          <a:stretch>
            <a:fillRect/>
          </a:stretch>
        </p:blipFill>
        <p:spPr>
          <a:xfrm rot="21223206">
            <a:off x="5116330" y="3059950"/>
            <a:ext cx="3178349" cy="3160674"/>
          </a:xfrm>
          <a:prstGeom prst="rect">
            <a:avLst/>
          </a:prstGeom>
        </p:spPr>
      </p:pic>
      <p:sp>
        <p:nvSpPr>
          <p:cNvPr id="8" name="Title 7"/>
          <p:cNvSpPr txBox="1">
            <a:spLocks/>
          </p:cNvSpPr>
          <p:nvPr/>
        </p:nvSpPr>
        <p:spPr>
          <a:xfrm>
            <a:off x="2971800" y="3810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sp>
        <p:nvSpPr>
          <p:cNvPr id="9" name="Title 7"/>
          <p:cNvSpPr txBox="1">
            <a:spLocks/>
          </p:cNvSpPr>
          <p:nvPr/>
        </p:nvSpPr>
        <p:spPr>
          <a:xfrm>
            <a:off x="533400" y="3048000"/>
            <a:ext cx="4267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i="1" dirty="0" smtClean="0">
                <a:solidFill>
                  <a:schemeClr val="accent1">
                    <a:lumMod val="50000"/>
                  </a:schemeClr>
                </a:solidFill>
                <a:sym typeface="Wingdings" panose="05000000000000000000" pitchFamily="2" charset="2"/>
              </a:rPr>
              <a:t>=&gt;</a:t>
            </a:r>
            <a:r>
              <a:rPr lang="en-US" sz="3200" i="1" dirty="0" smtClean="0">
                <a:sym typeface="Wingdings" panose="05000000000000000000" pitchFamily="2" charset="2"/>
              </a:rPr>
              <a:t>  </a:t>
            </a:r>
            <a:r>
              <a:rPr lang="en-US" sz="3200" dirty="0" smtClean="0">
                <a:solidFill>
                  <a:srgbClr val="00B050"/>
                </a:solidFill>
              </a:rPr>
              <a:t>announcement</a:t>
            </a:r>
            <a:r>
              <a:rPr lang="en-US" sz="3200" dirty="0" smtClean="0"/>
              <a:t> </a:t>
            </a:r>
            <a:r>
              <a:rPr lang="en-US" sz="3200" dirty="0" smtClean="0">
                <a:solidFill>
                  <a:srgbClr val="FF0000"/>
                </a:solidFill>
              </a:rPr>
              <a:t>(</a:t>
            </a:r>
            <a:r>
              <a:rPr lang="en-US" sz="3200" i="1" dirty="0" smtClean="0">
                <a:solidFill>
                  <a:srgbClr val="FF0000"/>
                </a:solidFill>
              </a:rPr>
              <a:t>n</a:t>
            </a:r>
            <a:r>
              <a:rPr lang="en-US" sz="3200" dirty="0" smtClean="0">
                <a:solidFill>
                  <a:srgbClr val="FF0000"/>
                </a:solidFill>
              </a:rPr>
              <a:t>)</a:t>
            </a:r>
            <a:endParaRPr lang="en-US" sz="3200" dirty="0">
              <a:solidFill>
                <a:srgbClr val="FF0000"/>
              </a:solidFill>
            </a:endParaRPr>
          </a:p>
        </p:txBody>
      </p:sp>
    </p:spTree>
    <p:extLst>
      <p:ext uri="{BB962C8B-B14F-4D97-AF65-F5344CB8AC3E}">
        <p14:creationId xmlns="" xmlns:p14="http://schemas.microsoft.com/office/powerpoint/2010/main" val="25833795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lstStyle/>
          <a:p>
            <a:r>
              <a:rPr lang="en-US" b="1" dirty="0">
                <a:solidFill>
                  <a:srgbClr val="002060"/>
                </a:solidFill>
              </a:rPr>
              <a:t>quiet</a:t>
            </a:r>
            <a:r>
              <a:rPr lang="en-US" dirty="0"/>
              <a:t> </a:t>
            </a:r>
            <a:r>
              <a:rPr lang="en-US" i="1" dirty="0">
                <a:solidFill>
                  <a:srgbClr val="FF0000"/>
                </a:solidFill>
              </a:rPr>
              <a:t>(</a:t>
            </a:r>
            <a:r>
              <a:rPr lang="en-US" i="1" dirty="0" err="1">
                <a:solidFill>
                  <a:srgbClr val="FF0000"/>
                </a:solidFill>
              </a:rPr>
              <a:t>adj</a:t>
            </a:r>
            <a:r>
              <a:rPr lang="en-US" i="1" dirty="0">
                <a:solidFill>
                  <a:srgbClr val="FF0000"/>
                </a:solidFill>
              </a:rPr>
              <a:t>) </a:t>
            </a:r>
            <a:r>
              <a:rPr lang="en-US" dirty="0"/>
              <a:t>	</a:t>
            </a:r>
            <a:r>
              <a:rPr lang="en-US" b="1" dirty="0" smtClean="0">
                <a:solidFill>
                  <a:srgbClr val="FFC000"/>
                </a:solidFill>
              </a:rPr>
              <a:t>/'</a:t>
            </a:r>
            <a:r>
              <a:rPr lang="en-US" b="1" dirty="0" err="1" smtClean="0">
                <a:solidFill>
                  <a:srgbClr val="FFC000"/>
                </a:solidFill>
              </a:rPr>
              <a:t>kwajət</a:t>
            </a:r>
            <a:r>
              <a:rPr lang="en-US" b="1" dirty="0">
                <a:solidFill>
                  <a:srgbClr val="FFC000"/>
                </a:solidFill>
              </a:rPr>
              <a:t>/</a:t>
            </a:r>
            <a:r>
              <a:rPr lang="en-US" dirty="0"/>
              <a:t>	</a:t>
            </a:r>
            <a:endParaRPr lang="en-US" dirty="0" smtClean="0"/>
          </a:p>
          <a:p>
            <a:pPr marL="0" indent="0">
              <a:buNone/>
            </a:pPr>
            <a:r>
              <a:rPr lang="en-US" i="1" dirty="0"/>
              <a:t> </a:t>
            </a:r>
            <a:r>
              <a:rPr lang="en-US" i="1" dirty="0" smtClean="0"/>
              <a:t>                      </a:t>
            </a:r>
            <a:endParaRPr lang="en-US" dirty="0">
              <a:solidFill>
                <a:schemeClr val="accent2">
                  <a:lumMod val="50000"/>
                </a:schemeClr>
              </a:solidFill>
            </a:endParaRPr>
          </a:p>
        </p:txBody>
      </p:sp>
      <p:sp>
        <p:nvSpPr>
          <p:cNvPr id="4" name="Title 7"/>
          <p:cNvSpPr txBox="1">
            <a:spLocks noGrp="1"/>
          </p:cNvSpPr>
          <p:nvPr>
            <p:ph type="title"/>
          </p:nvPr>
        </p:nvSpPr>
        <p:spPr>
          <a:xfrm>
            <a:off x="2819400" y="304800"/>
            <a:ext cx="35052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pic>
        <p:nvPicPr>
          <p:cNvPr id="5" name="Picture 4"/>
          <p:cNvPicPr>
            <a:picLocks noChangeAspect="1"/>
          </p:cNvPicPr>
          <p:nvPr/>
        </p:nvPicPr>
        <p:blipFill>
          <a:blip r:embed="rId2"/>
          <a:stretch>
            <a:fillRect/>
          </a:stretch>
        </p:blipFill>
        <p:spPr>
          <a:xfrm>
            <a:off x="4457700" y="3048000"/>
            <a:ext cx="3733800" cy="3390298"/>
          </a:xfrm>
          <a:prstGeom prst="rect">
            <a:avLst/>
          </a:prstGeom>
        </p:spPr>
      </p:pic>
      <p:sp>
        <p:nvSpPr>
          <p:cNvPr id="6" name="Title 7"/>
          <p:cNvSpPr txBox="1">
            <a:spLocks/>
          </p:cNvSpPr>
          <p:nvPr/>
        </p:nvSpPr>
        <p:spPr>
          <a:xfrm>
            <a:off x="2286000" y="1905000"/>
            <a:ext cx="63246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i="1" dirty="0" smtClean="0">
                <a:solidFill>
                  <a:schemeClr val="accent2">
                    <a:lumMod val="50000"/>
                  </a:schemeClr>
                </a:solidFill>
              </a:rPr>
              <a:t>making very little noise, not taking</a:t>
            </a:r>
            <a:endParaRPr lang="en-US" sz="3200" dirty="0">
              <a:solidFill>
                <a:schemeClr val="accent2">
                  <a:lumMod val="50000"/>
                </a:schemeClr>
              </a:solidFill>
            </a:endParaRPr>
          </a:p>
        </p:txBody>
      </p:sp>
    </p:spTree>
    <p:extLst>
      <p:ext uri="{BB962C8B-B14F-4D97-AF65-F5344CB8AC3E}">
        <p14:creationId xmlns="" xmlns:p14="http://schemas.microsoft.com/office/powerpoint/2010/main" val="42648533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737175"/>
            <a:ext cx="8229600" cy="4525963"/>
          </a:xfrm>
        </p:spPr>
        <p:txBody>
          <a:bodyPr/>
          <a:lstStyle/>
          <a:p>
            <a:r>
              <a:rPr lang="en-US" b="1" dirty="0">
                <a:solidFill>
                  <a:srgbClr val="0070C0"/>
                </a:solidFill>
              </a:rPr>
              <a:t>emotion</a:t>
            </a:r>
            <a:r>
              <a:rPr lang="en-US" dirty="0"/>
              <a:t> </a:t>
            </a:r>
            <a:r>
              <a:rPr lang="en-US" i="1" dirty="0">
                <a:solidFill>
                  <a:srgbClr val="FF0000"/>
                </a:solidFill>
              </a:rPr>
              <a:t>(n) </a:t>
            </a:r>
            <a:r>
              <a:rPr lang="en-US" i="1" dirty="0"/>
              <a:t>	</a:t>
            </a:r>
            <a:r>
              <a:rPr lang="en-US" b="1" dirty="0">
                <a:solidFill>
                  <a:srgbClr val="FFC000"/>
                </a:solidFill>
              </a:rPr>
              <a:t>/</a:t>
            </a:r>
            <a:r>
              <a:rPr lang="en-US" b="1" dirty="0" err="1">
                <a:solidFill>
                  <a:srgbClr val="FFC000"/>
                </a:solidFill>
              </a:rPr>
              <a:t>ɪ'mouʃn</a:t>
            </a:r>
            <a:r>
              <a:rPr lang="en-US" b="1" dirty="0">
                <a:solidFill>
                  <a:srgbClr val="FFC000"/>
                </a:solidFill>
              </a:rPr>
              <a:t>/	</a:t>
            </a:r>
            <a:endParaRPr lang="en-US" b="1" dirty="0" smtClean="0">
              <a:solidFill>
                <a:srgbClr val="FFC000"/>
              </a:solidFill>
            </a:endParaRPr>
          </a:p>
          <a:p>
            <a:pPr marL="0" indent="0">
              <a:buNone/>
            </a:pPr>
            <a:r>
              <a:rPr lang="en-US" i="1" dirty="0"/>
              <a:t> </a:t>
            </a:r>
            <a:r>
              <a:rPr lang="en-US" i="1" dirty="0" smtClean="0"/>
              <a:t>        </a:t>
            </a:r>
            <a:endParaRPr lang="vi-VN" i="1" dirty="0" smtClean="0"/>
          </a:p>
          <a:p>
            <a:pPr marL="0" indent="0">
              <a:buNone/>
            </a:pPr>
            <a:r>
              <a:rPr lang="en-US" i="1" dirty="0" smtClean="0"/>
              <a:t>             </a:t>
            </a:r>
            <a:endParaRPr lang="vi-VN" i="1" dirty="0" smtClean="0"/>
          </a:p>
          <a:p>
            <a:pPr marL="0" indent="0">
              <a:buNone/>
            </a:pPr>
            <a:endParaRPr lang="vi-VN" i="1" dirty="0" smtClean="0">
              <a:sym typeface="Wingdings" panose="05000000000000000000" pitchFamily="2" charset="2"/>
            </a:endParaRPr>
          </a:p>
          <a:p>
            <a:endParaRPr lang="en-US" dirty="0"/>
          </a:p>
        </p:txBody>
      </p:sp>
      <p:sp>
        <p:nvSpPr>
          <p:cNvPr id="4" name="Title 7"/>
          <p:cNvSpPr txBox="1">
            <a:spLocks noGrp="1"/>
          </p:cNvSpPr>
          <p:nvPr>
            <p:ph type="title"/>
          </p:nvPr>
        </p:nvSpPr>
        <p:spPr>
          <a:xfrm>
            <a:off x="2667000" y="1524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vocabulary</a:t>
            </a:r>
            <a:endParaRPr lang="en-US" sz="3200" dirty="0"/>
          </a:p>
        </p:txBody>
      </p:sp>
      <p:pic>
        <p:nvPicPr>
          <p:cNvPr id="5" name="Picture 4"/>
          <p:cNvPicPr>
            <a:picLocks noChangeAspect="1"/>
          </p:cNvPicPr>
          <p:nvPr/>
        </p:nvPicPr>
        <p:blipFill>
          <a:blip r:embed="rId2"/>
          <a:stretch>
            <a:fillRect/>
          </a:stretch>
        </p:blipFill>
        <p:spPr>
          <a:xfrm>
            <a:off x="4038600" y="2514600"/>
            <a:ext cx="4371975" cy="4762500"/>
          </a:xfrm>
          <a:prstGeom prst="rect">
            <a:avLst/>
          </a:prstGeom>
        </p:spPr>
      </p:pic>
      <p:sp>
        <p:nvSpPr>
          <p:cNvPr id="6" name="Title 7"/>
          <p:cNvSpPr txBox="1">
            <a:spLocks/>
          </p:cNvSpPr>
          <p:nvPr/>
        </p:nvSpPr>
        <p:spPr>
          <a:xfrm>
            <a:off x="2895600" y="1371600"/>
            <a:ext cx="5181600" cy="1077218"/>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n-US" sz="3200" i="1" dirty="0" smtClean="0"/>
              <a:t> </a:t>
            </a:r>
            <a:r>
              <a:rPr lang="en-US" sz="3200" i="1" dirty="0" smtClean="0">
                <a:solidFill>
                  <a:schemeClr val="accent2">
                    <a:lumMod val="50000"/>
                  </a:schemeClr>
                </a:solidFill>
              </a:rPr>
              <a:t>a strong feeling (such as love, anger,</a:t>
            </a:r>
            <a:r>
              <a:rPr lang="vi-VN" sz="3200" i="1" dirty="0" smtClean="0">
                <a:solidFill>
                  <a:schemeClr val="accent2">
                    <a:lumMod val="50000"/>
                  </a:schemeClr>
                </a:solidFill>
              </a:rPr>
              <a:t> </a:t>
            </a:r>
            <a:r>
              <a:rPr lang="en-US" sz="3200" i="1" dirty="0" smtClean="0">
                <a:solidFill>
                  <a:schemeClr val="accent2">
                    <a:lumMod val="50000"/>
                  </a:schemeClr>
                </a:solidFill>
              </a:rPr>
              <a:t>hate or fear)</a:t>
            </a:r>
            <a:endParaRPr kumimoji="0" lang="en-US"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7" name="Title 7"/>
          <p:cNvSpPr txBox="1">
            <a:spLocks/>
          </p:cNvSpPr>
          <p:nvPr/>
        </p:nvSpPr>
        <p:spPr>
          <a:xfrm>
            <a:off x="457200" y="2819400"/>
            <a:ext cx="3733800" cy="584775"/>
          </a:xfrm>
          <a:prstGeom prst="rect">
            <a:avLst/>
          </a:prstGeom>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i="1" dirty="0" smtClean="0">
                <a:sym typeface="Wingdings" panose="05000000000000000000" pitchFamily="2" charset="2"/>
              </a:rPr>
              <a:t>=&gt; </a:t>
            </a:r>
            <a:r>
              <a:rPr lang="en-US" sz="3200" b="1" dirty="0" smtClean="0">
                <a:solidFill>
                  <a:srgbClr val="0070C0"/>
                </a:solidFill>
              </a:rPr>
              <a:t>emotional</a:t>
            </a:r>
            <a:r>
              <a:rPr lang="en-US" sz="3200" b="1" i="1" dirty="0" smtClean="0">
                <a:solidFill>
                  <a:schemeClr val="accent2">
                    <a:lumMod val="50000"/>
                  </a:schemeClr>
                </a:solidFill>
              </a:rPr>
              <a:t> </a:t>
            </a:r>
            <a:r>
              <a:rPr lang="en-US" sz="3200" i="1" dirty="0" smtClean="0">
                <a:solidFill>
                  <a:srgbClr val="FF0000"/>
                </a:solidFill>
              </a:rPr>
              <a:t>(</a:t>
            </a:r>
            <a:r>
              <a:rPr lang="en-US" sz="3200" i="1" dirty="0" err="1" smtClean="0">
                <a:solidFill>
                  <a:srgbClr val="FF0000"/>
                </a:solidFill>
              </a:rPr>
              <a:t>adj</a:t>
            </a:r>
            <a:r>
              <a:rPr lang="en-US" sz="3200" i="1" dirty="0" smtClean="0">
                <a:solidFill>
                  <a:srgbClr val="FF0000"/>
                </a:solidFill>
              </a:rPr>
              <a:t>)</a:t>
            </a:r>
            <a:endParaRPr lang="en-US" sz="3200" dirty="0">
              <a:solidFill>
                <a:srgbClr val="FF0000"/>
              </a:solidFill>
            </a:endParaRPr>
          </a:p>
        </p:txBody>
      </p:sp>
    </p:spTree>
    <p:extLst>
      <p:ext uri="{BB962C8B-B14F-4D97-AF65-F5344CB8AC3E}">
        <p14:creationId xmlns="" xmlns:p14="http://schemas.microsoft.com/office/powerpoint/2010/main" val="16324458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28601"/>
            <a:ext cx="8229600" cy="609599"/>
          </a:xfrm>
          <a:solidFill>
            <a:srgbClr val="FFFF00"/>
          </a:solidFill>
        </p:spPr>
        <p:txBody>
          <a:bodyPr>
            <a:normAutofit/>
          </a:bodyPr>
          <a:lstStyle/>
          <a:p>
            <a:r>
              <a:rPr lang="vi-VN" sz="3200" b="1" dirty="0" smtClean="0">
                <a:solidFill>
                  <a:schemeClr val="accent6">
                    <a:lumMod val="50000"/>
                  </a:schemeClr>
                </a:solidFill>
              </a:rPr>
              <a:t>Read the text again and answer the questions:</a:t>
            </a:r>
            <a:endParaRPr lang="en-US" sz="3200" b="1" dirty="0">
              <a:solidFill>
                <a:schemeClr val="accent6">
                  <a:lumMod val="50000"/>
                </a:schemeClr>
              </a:solidFill>
            </a:endParaRPr>
          </a:p>
        </p:txBody>
      </p:sp>
      <p:sp>
        <p:nvSpPr>
          <p:cNvPr id="3" name="Subtitle 2"/>
          <p:cNvSpPr>
            <a:spLocks noGrp="1"/>
          </p:cNvSpPr>
          <p:nvPr>
            <p:ph type="subTitle" idx="1"/>
          </p:nvPr>
        </p:nvSpPr>
        <p:spPr>
          <a:xfrm>
            <a:off x="381000" y="1219200"/>
            <a:ext cx="7467600" cy="609600"/>
          </a:xfrm>
        </p:spPr>
        <p:txBody>
          <a:bodyPr>
            <a:normAutofit/>
          </a:bodyPr>
          <a:lstStyle/>
          <a:p>
            <a:pPr algn="l"/>
            <a:r>
              <a:rPr lang="vi-VN" sz="2800" b="1" dirty="0" smtClean="0">
                <a:solidFill>
                  <a:srgbClr val="00B050"/>
                </a:solidFill>
              </a:rPr>
              <a:t>1. Why did Tom Pilston go to Chicago?</a:t>
            </a:r>
            <a:endParaRPr lang="en-US" sz="2800" b="1" dirty="0">
              <a:solidFill>
                <a:srgbClr val="00B050"/>
              </a:solidFill>
            </a:endParaRPr>
          </a:p>
        </p:txBody>
      </p:sp>
      <p:pic>
        <p:nvPicPr>
          <p:cNvPr id="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7307" y="0"/>
            <a:ext cx="905507"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Subtitle 2"/>
          <p:cNvSpPr txBox="1">
            <a:spLocks/>
          </p:cNvSpPr>
          <p:nvPr/>
        </p:nvSpPr>
        <p:spPr>
          <a:xfrm>
            <a:off x="304800" y="1828800"/>
            <a:ext cx="8305800" cy="9144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2060"/>
                </a:solidFill>
              </a:rPr>
              <a:t>=&gt; Because he wanted to photograph Obama and his family.</a:t>
            </a:r>
            <a:endParaRPr kumimoji="0" lang="en-US" sz="2800" b="1" i="0" u="none" strike="noStrike" kern="1200" cap="none" spc="0" normalizeH="0" baseline="0" noProof="0" dirty="0">
              <a:ln>
                <a:noFill/>
              </a:ln>
              <a:solidFill>
                <a:srgbClr val="002060"/>
              </a:solidFill>
              <a:effectLst/>
              <a:uLnTx/>
              <a:uFillTx/>
              <a:latin typeface="+mn-lt"/>
              <a:ea typeface="+mn-ea"/>
              <a:cs typeface="+mn-cs"/>
            </a:endParaRPr>
          </a:p>
        </p:txBody>
      </p:sp>
      <p:sp>
        <p:nvSpPr>
          <p:cNvPr id="6" name="Subtitle 2"/>
          <p:cNvSpPr txBox="1">
            <a:spLocks/>
          </p:cNvSpPr>
          <p:nvPr/>
        </p:nvSpPr>
        <p:spPr>
          <a:xfrm>
            <a:off x="304800" y="3124200"/>
            <a:ext cx="8839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2</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Why couldn’t he take a photograph of Obama?</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7" name="Subtitle 2"/>
          <p:cNvSpPr txBox="1">
            <a:spLocks/>
          </p:cNvSpPr>
          <p:nvPr/>
        </p:nvSpPr>
        <p:spPr>
          <a:xfrm>
            <a:off x="304800" y="3733800"/>
            <a:ext cx="8305800" cy="9906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chemeClr val="accent6">
                    <a:lumMod val="75000"/>
                  </a:schemeClr>
                </a:solidFill>
              </a:rPr>
              <a:t>=&gt; Because he didn’t  have a press pass to go inside the convention center. </a:t>
            </a:r>
            <a:endParaRPr kumimoji="0" lang="en-US" sz="2800" b="1" i="0" u="none" strike="noStrike" kern="1200" cap="none" spc="0" normalizeH="0" baseline="0" noProof="0" dirty="0">
              <a:ln>
                <a:noFill/>
              </a:ln>
              <a:solidFill>
                <a:schemeClr val="accent6">
                  <a:lumMod val="75000"/>
                </a:schemeClr>
              </a:solidFill>
              <a:effectLst/>
              <a:uLnTx/>
              <a:uFillTx/>
              <a:latin typeface="+mn-lt"/>
              <a:ea typeface="+mn-ea"/>
              <a:cs typeface="+mn-cs"/>
            </a:endParaRPr>
          </a:p>
        </p:txBody>
      </p:sp>
      <p:sp>
        <p:nvSpPr>
          <p:cNvPr id="8" name="Subtitle 2"/>
          <p:cNvSpPr txBox="1">
            <a:spLocks/>
          </p:cNvSpPr>
          <p:nvPr/>
        </p:nvSpPr>
        <p:spPr>
          <a:xfrm>
            <a:off x="304800" y="5105400"/>
            <a:ext cx="86106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00B050"/>
                </a:solidFill>
                <a:effectLst/>
                <a:uLnTx/>
                <a:uFillTx/>
                <a:latin typeface="+mn-lt"/>
                <a:ea typeface="+mn-ea"/>
                <a:cs typeface="+mn-cs"/>
              </a:rPr>
              <a:t>3. What was</a:t>
            </a:r>
            <a:r>
              <a:rPr kumimoji="0" lang="vi-VN" sz="2800" b="1" i="0" u="none" strike="noStrike" kern="1200" cap="none" spc="0" normalizeH="0" noProof="0" dirty="0" smtClean="0">
                <a:ln>
                  <a:noFill/>
                </a:ln>
                <a:solidFill>
                  <a:srgbClr val="00B050"/>
                </a:solidFill>
                <a:effectLst/>
                <a:uLnTx/>
                <a:uFillTx/>
                <a:latin typeface="+mn-lt"/>
                <a:ea typeface="+mn-ea"/>
                <a:cs typeface="+mn-cs"/>
              </a:rPr>
              <a:t> the weather like</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9" name="Subtitle 2"/>
          <p:cNvSpPr txBox="1">
            <a:spLocks/>
          </p:cNvSpPr>
          <p:nvPr/>
        </p:nvSpPr>
        <p:spPr>
          <a:xfrm>
            <a:off x="304800" y="5638800"/>
            <a:ext cx="5029200" cy="685800"/>
          </a:xfrm>
          <a:prstGeom prst="rect">
            <a:avLst/>
          </a:prstGeom>
        </p:spPr>
        <p:txBody>
          <a:bodyPr vert="horz" lIns="91440" tIns="45720" rIns="91440" bIns="45720" rtlCol="0">
            <a:noAutofit/>
          </a:body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7030A0"/>
                </a:solidFill>
                <a:effectLst/>
                <a:uLnTx/>
                <a:uFillTx/>
                <a:latin typeface="+mn-lt"/>
                <a:ea typeface="+mn-ea"/>
                <a:cs typeface="+mn-cs"/>
              </a:rPr>
              <a:t>=&gt; It was a warm</a:t>
            </a:r>
            <a:r>
              <a:rPr kumimoji="0" lang="vi-VN" sz="2800" b="1" i="0" u="none" strike="noStrike" kern="1200" cap="none" spc="0" normalizeH="0" noProof="0" dirty="0" smtClean="0">
                <a:ln>
                  <a:noFill/>
                </a:ln>
                <a:solidFill>
                  <a:srgbClr val="7030A0"/>
                </a:solidFill>
                <a:effectLst/>
                <a:uLnTx/>
                <a:uFillTx/>
                <a:latin typeface="+mn-lt"/>
                <a:ea typeface="+mn-ea"/>
                <a:cs typeface="+mn-cs"/>
              </a:rPr>
              <a:t> night.</a:t>
            </a: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a:spLocks noGrp="1"/>
          </p:cNvSpPr>
          <p:nvPr>
            <p:ph idx="1"/>
          </p:nvPr>
        </p:nvSpPr>
        <p:spPr>
          <a:xfrm>
            <a:off x="304800" y="228600"/>
            <a:ext cx="8229600" cy="609600"/>
          </a:xfrm>
        </p:spPr>
        <p:txBody>
          <a:bodyPr>
            <a:normAutofit/>
          </a:bodyPr>
          <a:lstStyle/>
          <a:p>
            <a:pPr algn="l">
              <a:buNone/>
            </a:pPr>
            <a:r>
              <a:rPr lang="vi-VN" sz="2800" b="1" dirty="0" smtClean="0">
                <a:solidFill>
                  <a:srgbClr val="00B050"/>
                </a:solidFill>
              </a:rPr>
              <a:t>4. Where did he take this photo?</a:t>
            </a:r>
            <a:endParaRPr lang="en-US" sz="2800" b="1" dirty="0">
              <a:solidFill>
                <a:srgbClr val="00B050"/>
              </a:solidFill>
            </a:endParaRPr>
          </a:p>
        </p:txBody>
      </p:sp>
      <p:sp>
        <p:nvSpPr>
          <p:cNvPr id="6" name="Subtitle 2"/>
          <p:cNvSpPr txBox="1">
            <a:spLocks/>
          </p:cNvSpPr>
          <p:nvPr/>
        </p:nvSpPr>
        <p:spPr>
          <a:xfrm>
            <a:off x="0" y="9144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=&gt; He took this photo outside the convention center.</a:t>
            </a:r>
            <a:endParaRPr kumimoji="0" lang="en-US" sz="2800" b="1" i="0" u="none" strike="noStrike" kern="1200" cap="none" spc="0" normalizeH="0" baseline="0" noProof="0" dirty="0">
              <a:ln>
                <a:noFill/>
              </a:ln>
              <a:solidFill>
                <a:schemeClr val="accent6">
                  <a:lumMod val="50000"/>
                </a:schemeClr>
              </a:solidFill>
              <a:effectLst/>
              <a:uLnTx/>
              <a:uFillTx/>
              <a:latin typeface="+mn-lt"/>
              <a:ea typeface="+mn-ea"/>
              <a:cs typeface="+mn-cs"/>
            </a:endParaRPr>
          </a:p>
        </p:txBody>
      </p:sp>
      <p:sp>
        <p:nvSpPr>
          <p:cNvPr id="7" name="Subtitle 2"/>
          <p:cNvSpPr txBox="1">
            <a:spLocks/>
          </p:cNvSpPr>
          <p:nvPr/>
        </p:nvSpPr>
        <p:spPr>
          <a:xfrm>
            <a:off x="304800" y="1676400"/>
            <a:ext cx="88392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5.</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Where could the people see the election result?</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8" name="Subtitle 2"/>
          <p:cNvSpPr txBox="1">
            <a:spLocks/>
          </p:cNvSpPr>
          <p:nvPr/>
        </p:nvSpPr>
        <p:spPr>
          <a:xfrm>
            <a:off x="0" y="22098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7030A0"/>
                </a:solidFill>
                <a:effectLst/>
                <a:uLnTx/>
                <a:uFillTx/>
                <a:latin typeface="+mn-lt"/>
                <a:ea typeface="+mn-ea"/>
                <a:cs typeface="+mn-cs"/>
              </a:rPr>
              <a:t>=&gt; People could see the election</a:t>
            </a:r>
            <a:r>
              <a:rPr kumimoji="0" lang="vi-VN" sz="2800" b="1" i="0" u="none" strike="noStrike" kern="1200" cap="none" spc="0" normalizeH="0" noProof="0" dirty="0" smtClean="0">
                <a:ln>
                  <a:noFill/>
                </a:ln>
                <a:solidFill>
                  <a:srgbClr val="7030A0"/>
                </a:solidFill>
                <a:effectLst/>
                <a:uLnTx/>
                <a:uFillTx/>
                <a:latin typeface="+mn-lt"/>
                <a:ea typeface="+mn-ea"/>
                <a:cs typeface="+mn-cs"/>
              </a:rPr>
              <a:t> results on the TV screens.</a:t>
            </a:r>
            <a:endParaRPr kumimoji="0" lang="en-US" sz="2800" b="1" i="0" u="none" strike="noStrike" kern="1200" cap="none" spc="0" normalizeH="0" baseline="0" noProof="0" dirty="0">
              <a:ln>
                <a:noFill/>
              </a:ln>
              <a:solidFill>
                <a:srgbClr val="7030A0"/>
              </a:solidFill>
              <a:effectLst/>
              <a:uLnTx/>
              <a:uFillTx/>
              <a:latin typeface="+mn-lt"/>
              <a:ea typeface="+mn-ea"/>
              <a:cs typeface="+mn-cs"/>
            </a:endParaRPr>
          </a:p>
        </p:txBody>
      </p:sp>
      <p:sp>
        <p:nvSpPr>
          <p:cNvPr id="9" name="Subtitle 2"/>
          <p:cNvSpPr txBox="1">
            <a:spLocks/>
          </p:cNvSpPr>
          <p:nvPr/>
        </p:nvSpPr>
        <p:spPr>
          <a:xfrm>
            <a:off x="0" y="33528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 </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6</a:t>
            </a:r>
            <a:r>
              <a:rPr kumimoji="0" lang="vi-VN" sz="2800" b="1" i="0" u="none" strike="noStrike" kern="1200" cap="none" spc="0" normalizeH="0" baseline="0" noProof="0" dirty="0" smtClean="0">
                <a:ln>
                  <a:noFill/>
                </a:ln>
                <a:solidFill>
                  <a:schemeClr val="accent6">
                    <a:lumMod val="50000"/>
                  </a:schemeClr>
                </a:solidFill>
                <a:effectLst/>
                <a:uLnTx/>
                <a:uFillTx/>
                <a:latin typeface="+mn-lt"/>
                <a:ea typeface="+mn-ea"/>
                <a:cs typeface="+mn-cs"/>
              </a:rPr>
              <a:t>. </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Was he sorry that he couldn’t go inside</a:t>
            </a:r>
            <a:r>
              <a:rPr kumimoji="0" lang="vi-VN" sz="2800" b="1" i="0" u="none" strike="noStrike" kern="1200" cap="none" spc="0" normalizeH="0" noProof="0" dirty="0" smtClean="0">
                <a:ln>
                  <a:noFill/>
                </a:ln>
                <a:solidFill>
                  <a:srgbClr val="00B050"/>
                </a:solidFill>
                <a:effectLst/>
                <a:uLnTx/>
                <a:uFillTx/>
                <a:latin typeface="+mn-lt"/>
                <a:ea typeface="+mn-ea"/>
                <a:cs typeface="+mn-cs"/>
              </a:rPr>
              <a:t> the center?</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10" name="Subtitle 2"/>
          <p:cNvSpPr txBox="1">
            <a:spLocks/>
          </p:cNvSpPr>
          <p:nvPr/>
        </p:nvSpPr>
        <p:spPr>
          <a:xfrm>
            <a:off x="0" y="4267200"/>
            <a:ext cx="9144000" cy="609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rgbClr val="C00000"/>
                </a:solidFill>
                <a:effectLst/>
                <a:uLnTx/>
                <a:uFillTx/>
                <a:latin typeface="+mn-lt"/>
                <a:ea typeface="+mn-ea"/>
                <a:cs typeface="+mn-cs"/>
              </a:rPr>
              <a:t>=&gt; No, he wasn’t.</a:t>
            </a:r>
            <a:endParaRPr kumimoji="0" lang="en-US" sz="2800" b="1" i="0" u="none" strike="noStrike" kern="1200" cap="none" spc="0" normalizeH="0" baseline="0" noProof="0" dirty="0">
              <a:ln>
                <a:noFill/>
              </a:ln>
              <a:solidFill>
                <a:srgbClr val="C00000"/>
              </a:solidFill>
              <a:effectLst/>
              <a:uLnTx/>
              <a:uFillTx/>
              <a:latin typeface="+mn-lt"/>
              <a:ea typeface="+mn-ea"/>
              <a:cs typeface="+mn-cs"/>
            </a:endParaRPr>
          </a:p>
        </p:txBody>
      </p:sp>
      <p:sp>
        <p:nvSpPr>
          <p:cNvPr id="12" name="Subtitle 2"/>
          <p:cNvSpPr txBox="1">
            <a:spLocks/>
          </p:cNvSpPr>
          <p:nvPr/>
        </p:nvSpPr>
        <p:spPr>
          <a:xfrm>
            <a:off x="228600" y="4953000"/>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vi-VN" sz="2800" b="1" dirty="0" smtClean="0">
                <a:solidFill>
                  <a:srgbClr val="00B050"/>
                </a:solidFill>
              </a:rPr>
              <a:t>7</a:t>
            </a:r>
            <a:r>
              <a:rPr kumimoji="0" lang="vi-VN" sz="2800" b="1" i="0" u="none" strike="noStrike" kern="1200" cap="none" spc="0" normalizeH="0" baseline="0" noProof="0" dirty="0" smtClean="0">
                <a:ln>
                  <a:noFill/>
                </a:ln>
                <a:solidFill>
                  <a:srgbClr val="00B050"/>
                </a:solidFill>
                <a:effectLst/>
                <a:uLnTx/>
                <a:uFillTx/>
                <a:latin typeface="+mn-lt"/>
                <a:ea typeface="+mn-ea"/>
                <a:cs typeface="+mn-cs"/>
              </a:rPr>
              <a:t>. What happaned when Obama won?</a:t>
            </a:r>
            <a:endParaRPr kumimoji="0" lang="en-US" sz="2800" b="1" i="0" u="none" strike="noStrike" kern="1200" cap="none" spc="0" normalizeH="0" baseline="0" noProof="0" dirty="0">
              <a:ln>
                <a:noFill/>
              </a:ln>
              <a:solidFill>
                <a:srgbClr val="00B050"/>
              </a:solidFill>
              <a:effectLst/>
              <a:uLnTx/>
              <a:uFillTx/>
              <a:latin typeface="+mn-lt"/>
              <a:ea typeface="+mn-ea"/>
              <a:cs typeface="+mn-cs"/>
            </a:endParaRPr>
          </a:p>
        </p:txBody>
      </p:sp>
      <p:sp>
        <p:nvSpPr>
          <p:cNvPr id="13" name="Subtitle 2"/>
          <p:cNvSpPr txBox="1">
            <a:spLocks/>
          </p:cNvSpPr>
          <p:nvPr/>
        </p:nvSpPr>
        <p:spPr>
          <a:xfrm>
            <a:off x="0" y="5562600"/>
            <a:ext cx="8229600" cy="609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vi-VN" sz="2800" b="1" i="0" u="none" strike="noStrike" kern="1200" cap="none" spc="0" normalizeH="0" baseline="0" noProof="0" dirty="0" smtClean="0">
                <a:ln>
                  <a:noFill/>
                </a:ln>
                <a:solidFill>
                  <a:schemeClr val="tx2">
                    <a:lumMod val="75000"/>
                  </a:schemeClr>
                </a:solidFill>
                <a:effectLst/>
                <a:uLnTx/>
                <a:uFillTx/>
                <a:latin typeface="+mn-lt"/>
                <a:ea typeface="+mn-ea"/>
                <a:cs typeface="+mn-cs"/>
              </a:rPr>
              <a:t>=&gt; Everybody went crazy. </a:t>
            </a:r>
            <a:endParaRPr kumimoji="0" lang="en-US"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3810000" cy="616857"/>
          </a:xfrm>
        </p:spPr>
        <p:txBody>
          <a:bodyPr>
            <a:normAutofit/>
          </a:bodyPr>
          <a:lstStyle/>
          <a:p>
            <a:r>
              <a:rPr lang="en-US" sz="3200" b="1" dirty="0" smtClean="0">
                <a:solidFill>
                  <a:srgbClr val="00B050"/>
                </a:solidFill>
              </a:rPr>
              <a:t>What’s happening?</a:t>
            </a:r>
            <a:endParaRPr lang="en-US" sz="3200" b="1" dirty="0">
              <a:solidFill>
                <a:srgbClr val="00B050"/>
              </a:solidFill>
            </a:endParaRPr>
          </a:p>
        </p:txBody>
      </p:sp>
      <p:pic>
        <p:nvPicPr>
          <p:cNvPr id="4" name="Content Placeholder 3"/>
          <p:cNvPicPr>
            <a:picLocks noGrp="1" noChangeAspect="1"/>
          </p:cNvPicPr>
          <p:nvPr>
            <p:ph idx="1"/>
          </p:nvPr>
        </p:nvPicPr>
        <p:blipFill>
          <a:blip r:embed="rId2"/>
          <a:stretch>
            <a:fillRect/>
          </a:stretch>
        </p:blipFill>
        <p:spPr>
          <a:xfrm>
            <a:off x="533400" y="905587"/>
            <a:ext cx="5257799" cy="4047413"/>
          </a:xfrm>
          <a:prstGeom prst="rect">
            <a:avLst/>
          </a:prstGeom>
        </p:spPr>
      </p:pic>
      <p:sp>
        <p:nvSpPr>
          <p:cNvPr id="5" name="Title 1"/>
          <p:cNvSpPr txBox="1">
            <a:spLocks/>
          </p:cNvSpPr>
          <p:nvPr/>
        </p:nvSpPr>
        <p:spPr>
          <a:xfrm>
            <a:off x="609600" y="5105400"/>
            <a:ext cx="8305800" cy="1295400"/>
          </a:xfrm>
          <a:prstGeom prst="rect">
            <a:avLst/>
          </a:prstGeom>
          <a:solidFill>
            <a:srgbClr val="FFFF00"/>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sz="2800" b="1" dirty="0" smtClean="0">
                <a:solidFill>
                  <a:schemeClr val="accent6">
                    <a:lumMod val="50000"/>
                  </a:schemeClr>
                </a:solidFill>
              </a:rPr>
              <a:t>People </a:t>
            </a:r>
            <a:r>
              <a:rPr lang="vi-VN" sz="2800" b="1" dirty="0" smtClean="0">
                <a:solidFill>
                  <a:schemeClr val="accent6">
                    <a:lumMod val="50000"/>
                  </a:schemeClr>
                </a:solidFill>
              </a:rPr>
              <a:t>were</a:t>
            </a:r>
            <a:r>
              <a:rPr lang="en-US" sz="2800" b="1" dirty="0" smtClean="0">
                <a:solidFill>
                  <a:schemeClr val="accent6">
                    <a:lumMod val="50000"/>
                  </a:schemeClr>
                </a:solidFill>
              </a:rPr>
              <a:t> looking at a screen in Chicago to see if Barack </a:t>
            </a:r>
            <a:r>
              <a:rPr lang="en-US" sz="2800" b="1" dirty="0" err="1" smtClean="0">
                <a:solidFill>
                  <a:schemeClr val="accent6">
                    <a:lumMod val="50000"/>
                  </a:schemeClr>
                </a:solidFill>
              </a:rPr>
              <a:t>Obama</a:t>
            </a:r>
            <a:r>
              <a:rPr lang="en-US" sz="2800" b="1" dirty="0" smtClean="0">
                <a:solidFill>
                  <a:schemeClr val="accent6">
                    <a:lumMod val="50000"/>
                  </a:schemeClr>
                </a:solidFill>
              </a:rPr>
              <a:t> ha</a:t>
            </a:r>
            <a:r>
              <a:rPr lang="vi-VN" sz="2800" b="1" dirty="0" smtClean="0">
                <a:solidFill>
                  <a:schemeClr val="accent6">
                    <a:lumMod val="50000"/>
                  </a:schemeClr>
                </a:solidFill>
              </a:rPr>
              <a:t>d</a:t>
            </a:r>
            <a:r>
              <a:rPr lang="en-US" sz="2800" b="1" dirty="0" smtClean="0">
                <a:solidFill>
                  <a:schemeClr val="accent6">
                    <a:lumMod val="50000"/>
                  </a:schemeClr>
                </a:solidFill>
              </a:rPr>
              <a:t> won the election on November 4, 2008.</a:t>
            </a:r>
            <a:endParaRPr lang="en-US" sz="2800" b="1" dirty="0">
              <a:solidFill>
                <a:schemeClr val="accent6">
                  <a:lumMod val="50000"/>
                </a:schemeClr>
              </a:solidFill>
            </a:endParaRPr>
          </a:p>
        </p:txBody>
      </p:sp>
      <p:pic>
        <p:nvPicPr>
          <p:cNvPr id="6"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6200" y="-25947"/>
            <a:ext cx="1371600" cy="86041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Picture 6" descr="Kết quả hình ảnh cho image for moment in history"/>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384891">
            <a:off x="6060351" y="974985"/>
            <a:ext cx="2791597" cy="3610421"/>
          </a:xfrm>
          <a:prstGeom prst="rect">
            <a:avLst/>
          </a:prstGeom>
          <a:noFill/>
          <a:ln>
            <a:noFill/>
          </a:ln>
        </p:spPr>
      </p:pic>
      <p:pic>
        <p:nvPicPr>
          <p:cNvPr id="8" name="Picture 7"/>
          <p:cNvPicPr>
            <a:picLocks noChangeAspect="1"/>
          </p:cNvPicPr>
          <p:nvPr/>
        </p:nvPicPr>
        <p:blipFill>
          <a:blip r:embed="rId5"/>
          <a:stretch>
            <a:fillRect/>
          </a:stretch>
        </p:blipFill>
        <p:spPr>
          <a:xfrm>
            <a:off x="533400" y="4419600"/>
            <a:ext cx="4810125" cy="571500"/>
          </a:xfrm>
          <a:prstGeom prst="rect">
            <a:avLst/>
          </a:prstGeom>
        </p:spPr>
      </p:pic>
    </p:spTree>
    <p:extLst>
      <p:ext uri="{BB962C8B-B14F-4D97-AF65-F5344CB8AC3E}">
        <p14:creationId xmlns="" xmlns:p14="http://schemas.microsoft.com/office/powerpoint/2010/main" val="37205290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7307" y="0"/>
            <a:ext cx="1371600"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a:xfrm>
            <a:off x="1143000" y="2431445"/>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3600" dirty="0"/>
          </a:p>
        </p:txBody>
      </p:sp>
      <p:sp>
        <p:nvSpPr>
          <p:cNvPr id="3" name="Title 2"/>
          <p:cNvSpPr>
            <a:spLocks noGrp="1"/>
          </p:cNvSpPr>
          <p:nvPr>
            <p:ph type="title"/>
          </p:nvPr>
        </p:nvSpPr>
        <p:spPr/>
        <p:txBody>
          <a:bodyPr/>
          <a:lstStyle/>
          <a:p>
            <a:endParaRPr lang="en-US" dirty="0"/>
          </a:p>
        </p:txBody>
      </p:sp>
      <p:sp>
        <p:nvSpPr>
          <p:cNvPr id="7" name="Content Placeholder 6"/>
          <p:cNvSpPr>
            <a:spLocks noGrp="1"/>
          </p:cNvSpPr>
          <p:nvPr>
            <p:ph idx="1"/>
          </p:nvPr>
        </p:nvSpPr>
        <p:spPr/>
        <p:txBody>
          <a:bodyPr/>
          <a:lstStyle/>
          <a:p>
            <a:endParaRPr lang="en-US"/>
          </a:p>
        </p:txBody>
      </p:sp>
    </p:spTree>
    <p:extLst>
      <p:ext uri="{BB962C8B-B14F-4D97-AF65-F5344CB8AC3E}">
        <p14:creationId xmlns="" xmlns:p14="http://schemas.microsoft.com/office/powerpoint/2010/main" val="1879271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Arrow Connector 23"/>
          <p:cNvCxnSpPr/>
          <p:nvPr/>
        </p:nvCxnSpPr>
        <p:spPr>
          <a:xfrm>
            <a:off x="5290226" y="3950957"/>
            <a:ext cx="0" cy="647293"/>
          </a:xfrm>
          <a:prstGeom prst="straightConnector1">
            <a:avLst/>
          </a:prstGeom>
          <a:ln w="15875">
            <a:tailEnd type="arrow"/>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533400" y="632578"/>
            <a:ext cx="8229600" cy="1143000"/>
          </a:xfrm>
        </p:spPr>
        <p:txBody>
          <a:bodyPr>
            <a:normAutofit/>
          </a:bodyPr>
          <a:lstStyle/>
          <a:p>
            <a:r>
              <a:rPr lang="en-US" sz="3200" dirty="0" smtClean="0"/>
              <a:t>Next term, they </a:t>
            </a:r>
            <a:r>
              <a:rPr lang="en-US" sz="3200" i="1" dirty="0" smtClean="0">
                <a:solidFill>
                  <a:srgbClr val="FF0000"/>
                </a:solidFill>
              </a:rPr>
              <a:t>will be wearing </a:t>
            </a:r>
            <a:r>
              <a:rPr lang="en-US" sz="3200" dirty="0" smtClean="0"/>
              <a:t>a new uniform.</a:t>
            </a:r>
            <a:endParaRPr lang="en-US" sz="3200" dirty="0"/>
          </a:p>
        </p:txBody>
      </p:sp>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9713" y="-76200"/>
            <a:ext cx="1371600" cy="8969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a:off x="1603523" y="2536810"/>
            <a:ext cx="6248400" cy="0"/>
          </a:xfrm>
          <a:prstGeom prst="straightConnector1">
            <a:avLst/>
          </a:prstGeom>
          <a:ln w="508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905000" y="2126304"/>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pic>
        <p:nvPicPr>
          <p:cNvPr id="3075"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797118" y="2265794"/>
            <a:ext cx="45719" cy="7175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10" name="Straight Arrow Connector 9"/>
          <p:cNvCxnSpPr/>
          <p:nvPr/>
        </p:nvCxnSpPr>
        <p:spPr>
          <a:xfrm>
            <a:off x="1905000" y="2789014"/>
            <a:ext cx="4899659"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7" name="Multiply 16"/>
          <p:cNvSpPr/>
          <p:nvPr/>
        </p:nvSpPr>
        <p:spPr>
          <a:xfrm>
            <a:off x="5105400" y="2315589"/>
            <a:ext cx="381000" cy="381000"/>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329774" y="2904517"/>
            <a:ext cx="1790700" cy="523220"/>
          </a:xfrm>
          <a:prstGeom prst="rect">
            <a:avLst/>
          </a:prstGeom>
          <a:noFill/>
        </p:spPr>
        <p:txBody>
          <a:bodyPr wrap="square" rtlCol="0">
            <a:spAutoFit/>
          </a:bodyPr>
          <a:lstStyle/>
          <a:p>
            <a:r>
              <a:rPr lang="en-US" sz="2800" b="1" dirty="0" smtClean="0">
                <a:solidFill>
                  <a:schemeClr val="accent6">
                    <a:lumMod val="50000"/>
                  </a:schemeClr>
                </a:solidFill>
              </a:rPr>
              <a:t>this term</a:t>
            </a:r>
            <a:endParaRPr lang="en-US" sz="2800" b="1" dirty="0">
              <a:solidFill>
                <a:schemeClr val="accent6">
                  <a:lumMod val="50000"/>
                </a:schemeClr>
              </a:solidFill>
            </a:endParaRPr>
          </a:p>
        </p:txBody>
      </p:sp>
      <p:sp>
        <p:nvSpPr>
          <p:cNvPr id="22" name="TextBox 21"/>
          <p:cNvSpPr txBox="1"/>
          <p:nvPr/>
        </p:nvSpPr>
        <p:spPr>
          <a:xfrm>
            <a:off x="4984615" y="1802144"/>
            <a:ext cx="914400" cy="523220"/>
          </a:xfrm>
          <a:prstGeom prst="rect">
            <a:avLst/>
          </a:prstGeom>
          <a:noFill/>
        </p:spPr>
        <p:txBody>
          <a:bodyPr wrap="square" rtlCol="0">
            <a:spAutoFit/>
          </a:bodyPr>
          <a:lstStyle/>
          <a:p>
            <a:r>
              <a:rPr lang="en-US" sz="2800" dirty="0" smtClean="0"/>
              <a:t>now</a:t>
            </a:r>
            <a:endParaRPr lang="en-US" sz="2800" dirty="0"/>
          </a:p>
        </p:txBody>
      </p:sp>
      <p:cxnSp>
        <p:nvCxnSpPr>
          <p:cNvPr id="21" name="Straight Arrow Connector 20"/>
          <p:cNvCxnSpPr/>
          <p:nvPr/>
        </p:nvCxnSpPr>
        <p:spPr>
          <a:xfrm>
            <a:off x="5295900" y="2696589"/>
            <a:ext cx="0" cy="679315"/>
          </a:xfrm>
          <a:prstGeom prst="straightConnector1">
            <a:avLst/>
          </a:prstGeom>
          <a:ln w="44450">
            <a:solidFill>
              <a:srgbClr val="7030A0"/>
            </a:solidFill>
            <a:tailEnd type="arrow"/>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1603523" y="4470526"/>
            <a:ext cx="6248400" cy="769296"/>
            <a:chOff x="1603523" y="4470526"/>
            <a:chExt cx="6248400" cy="769296"/>
          </a:xfrm>
        </p:grpSpPr>
        <p:grpSp>
          <p:nvGrpSpPr>
            <p:cNvPr id="11" name="Group 10"/>
            <p:cNvGrpSpPr/>
            <p:nvPr/>
          </p:nvGrpSpPr>
          <p:grpSpPr>
            <a:xfrm>
              <a:off x="1603523" y="4470526"/>
              <a:ext cx="6248400" cy="742950"/>
              <a:chOff x="1603523" y="4470526"/>
              <a:chExt cx="6248400" cy="742950"/>
            </a:xfrm>
          </p:grpSpPr>
          <p:cxnSp>
            <p:nvCxnSpPr>
              <p:cNvPr id="26" name="Straight Arrow Connector 25"/>
              <p:cNvCxnSpPr/>
              <p:nvPr/>
            </p:nvCxnSpPr>
            <p:spPr>
              <a:xfrm>
                <a:off x="1603523" y="4842001"/>
                <a:ext cx="6248400" cy="0"/>
              </a:xfrm>
              <a:prstGeom prst="straightConnector1">
                <a:avLst/>
              </a:prstGeom>
              <a:ln w="50800">
                <a:solidFill>
                  <a:srgbClr val="00B050"/>
                </a:solidFill>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905000" y="4470526"/>
                <a:ext cx="0" cy="742950"/>
              </a:xfrm>
              <a:prstGeom prst="line">
                <a:avLst/>
              </a:prstGeom>
              <a:ln w="34925">
                <a:solidFill>
                  <a:srgbClr val="0070C0"/>
                </a:solidFill>
                <a:tailEnd type="none"/>
              </a:ln>
            </p:spPr>
            <p:style>
              <a:lnRef idx="1">
                <a:schemeClr val="accent1"/>
              </a:lnRef>
              <a:fillRef idx="0">
                <a:schemeClr val="accent1"/>
              </a:fillRef>
              <a:effectRef idx="0">
                <a:schemeClr val="accent1"/>
              </a:effectRef>
              <a:fontRef idx="minor">
                <a:schemeClr val="tx1"/>
              </a:fontRef>
            </p:style>
          </p:cxnSp>
        </p:grpSp>
        <p:pic>
          <p:nvPicPr>
            <p:cNvPr id="28"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781799" y="4522243"/>
              <a:ext cx="45719" cy="7175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cxnSp>
        <p:nvCxnSpPr>
          <p:cNvPr id="29" name="Straight Arrow Connector 28"/>
          <p:cNvCxnSpPr/>
          <p:nvPr/>
        </p:nvCxnSpPr>
        <p:spPr>
          <a:xfrm>
            <a:off x="1882140" y="5133236"/>
            <a:ext cx="4899659"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 name="Multiply 29"/>
          <p:cNvSpPr/>
          <p:nvPr/>
        </p:nvSpPr>
        <p:spPr>
          <a:xfrm>
            <a:off x="5105400" y="4651501"/>
            <a:ext cx="381000" cy="381000"/>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53574" y="5248739"/>
            <a:ext cx="1790700" cy="523220"/>
          </a:xfrm>
          <a:prstGeom prst="rect">
            <a:avLst/>
          </a:prstGeom>
          <a:noFill/>
        </p:spPr>
        <p:txBody>
          <a:bodyPr wrap="square" rtlCol="0">
            <a:spAutoFit/>
          </a:bodyPr>
          <a:lstStyle/>
          <a:p>
            <a:r>
              <a:rPr lang="en-US" sz="2800" b="1" dirty="0" smtClean="0">
                <a:solidFill>
                  <a:srgbClr val="00B050"/>
                </a:solidFill>
              </a:rPr>
              <a:t>next term</a:t>
            </a:r>
            <a:endParaRPr lang="en-US" sz="2800" b="1" dirty="0">
              <a:solidFill>
                <a:srgbClr val="00B050"/>
              </a:solidFill>
            </a:endParaRPr>
          </a:p>
        </p:txBody>
      </p:sp>
      <p:cxnSp>
        <p:nvCxnSpPr>
          <p:cNvPr id="32" name="Straight Arrow Connector 31"/>
          <p:cNvCxnSpPr/>
          <p:nvPr/>
        </p:nvCxnSpPr>
        <p:spPr>
          <a:xfrm>
            <a:off x="5295900" y="5010509"/>
            <a:ext cx="0" cy="731148"/>
          </a:xfrm>
          <a:prstGeom prst="straightConnector1">
            <a:avLst/>
          </a:prstGeom>
          <a:ln w="444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133600" y="5824054"/>
            <a:ext cx="6858000" cy="523220"/>
          </a:xfrm>
          <a:prstGeom prst="rect">
            <a:avLst/>
          </a:prstGeom>
          <a:noFill/>
        </p:spPr>
        <p:txBody>
          <a:bodyPr wrap="square" rtlCol="0">
            <a:spAutoFit/>
          </a:bodyPr>
          <a:lstStyle/>
          <a:p>
            <a:r>
              <a:rPr lang="en-US" sz="2800" dirty="0" smtClean="0"/>
              <a:t>The students </a:t>
            </a:r>
            <a:r>
              <a:rPr lang="en-US" sz="2800" i="1" dirty="0" smtClean="0">
                <a:solidFill>
                  <a:srgbClr val="FF0000"/>
                </a:solidFill>
              </a:rPr>
              <a:t>will be wearing  </a:t>
            </a:r>
            <a:r>
              <a:rPr lang="en-US" sz="2800" dirty="0" smtClean="0"/>
              <a:t>a new uniform.</a:t>
            </a:r>
            <a:endParaRPr lang="en-US" sz="2800" dirty="0"/>
          </a:p>
        </p:txBody>
      </p:sp>
      <p:sp>
        <p:nvSpPr>
          <p:cNvPr id="25" name="TextBox 24"/>
          <p:cNvSpPr txBox="1"/>
          <p:nvPr/>
        </p:nvSpPr>
        <p:spPr>
          <a:xfrm>
            <a:off x="2187102" y="3427737"/>
            <a:ext cx="6509426" cy="523220"/>
          </a:xfrm>
          <a:prstGeom prst="rect">
            <a:avLst/>
          </a:prstGeom>
          <a:noFill/>
        </p:spPr>
        <p:txBody>
          <a:bodyPr wrap="square" rtlCol="0">
            <a:spAutoFit/>
          </a:bodyPr>
          <a:lstStyle/>
          <a:p>
            <a:r>
              <a:rPr lang="en-US" sz="2800" dirty="0" smtClean="0"/>
              <a:t>The students </a:t>
            </a:r>
            <a:r>
              <a:rPr lang="en-US" sz="2800" i="1" dirty="0" smtClean="0">
                <a:solidFill>
                  <a:srgbClr val="FF0000"/>
                </a:solidFill>
              </a:rPr>
              <a:t>are wearing  </a:t>
            </a:r>
            <a:r>
              <a:rPr lang="en-US" sz="2800" dirty="0" smtClean="0"/>
              <a:t>an old uniform.</a:t>
            </a:r>
            <a:endParaRPr lang="en-US" sz="2800" dirty="0"/>
          </a:p>
        </p:txBody>
      </p:sp>
      <p:sp>
        <p:nvSpPr>
          <p:cNvPr id="37" name="TextBox 36"/>
          <p:cNvSpPr txBox="1"/>
          <p:nvPr/>
        </p:nvSpPr>
        <p:spPr>
          <a:xfrm>
            <a:off x="-24317" y="2265794"/>
            <a:ext cx="1640810" cy="523220"/>
          </a:xfrm>
          <a:prstGeom prst="rect">
            <a:avLst/>
          </a:prstGeom>
          <a:noFill/>
        </p:spPr>
        <p:txBody>
          <a:bodyPr wrap="square" rtlCol="0">
            <a:spAutoFit/>
          </a:bodyPr>
          <a:lstStyle/>
          <a:p>
            <a:pPr algn="ctr"/>
            <a:r>
              <a:rPr lang="en-US" sz="2800" b="1" dirty="0" smtClean="0">
                <a:solidFill>
                  <a:srgbClr val="7030A0"/>
                </a:solidFill>
              </a:rPr>
              <a:t>present</a:t>
            </a:r>
            <a:endParaRPr lang="en-US" sz="2800" b="1" dirty="0">
              <a:solidFill>
                <a:srgbClr val="7030A0"/>
              </a:solidFill>
            </a:endParaRPr>
          </a:p>
        </p:txBody>
      </p:sp>
      <p:sp>
        <p:nvSpPr>
          <p:cNvPr id="38" name="TextBox 37"/>
          <p:cNvSpPr txBox="1"/>
          <p:nvPr/>
        </p:nvSpPr>
        <p:spPr>
          <a:xfrm>
            <a:off x="27562" y="4487289"/>
            <a:ext cx="1431585" cy="523220"/>
          </a:xfrm>
          <a:prstGeom prst="rect">
            <a:avLst/>
          </a:prstGeom>
          <a:noFill/>
        </p:spPr>
        <p:txBody>
          <a:bodyPr wrap="square" rtlCol="0">
            <a:spAutoFit/>
          </a:bodyPr>
          <a:lstStyle/>
          <a:p>
            <a:pPr algn="ctr"/>
            <a:r>
              <a:rPr lang="en-US" sz="2800" b="1" dirty="0" smtClean="0">
                <a:solidFill>
                  <a:srgbClr val="7030A0"/>
                </a:solidFill>
              </a:rPr>
              <a:t>future</a:t>
            </a:r>
            <a:endParaRPr lang="en-US" sz="2800" b="1" dirty="0">
              <a:solidFill>
                <a:srgbClr val="7030A0"/>
              </a:solidFill>
            </a:endParaRPr>
          </a:p>
        </p:txBody>
      </p:sp>
      <p:sp>
        <p:nvSpPr>
          <p:cNvPr id="34" name="TextBox 33"/>
          <p:cNvSpPr txBox="1"/>
          <p:nvPr/>
        </p:nvSpPr>
        <p:spPr>
          <a:xfrm>
            <a:off x="1143000" y="1603084"/>
            <a:ext cx="1295400" cy="523220"/>
          </a:xfrm>
          <a:prstGeom prst="rect">
            <a:avLst/>
          </a:prstGeom>
          <a:noFill/>
        </p:spPr>
        <p:txBody>
          <a:bodyPr wrap="square" rtlCol="0">
            <a:spAutoFit/>
          </a:bodyPr>
          <a:lstStyle/>
          <a:p>
            <a:r>
              <a:rPr lang="en-US" sz="2800" i="1" dirty="0" smtClean="0">
                <a:solidFill>
                  <a:srgbClr val="0070C0"/>
                </a:solidFill>
              </a:rPr>
              <a:t>started</a:t>
            </a:r>
            <a:endParaRPr lang="en-US" sz="2800" i="1" dirty="0">
              <a:solidFill>
                <a:srgbClr val="0070C0"/>
              </a:solidFill>
            </a:endParaRPr>
          </a:p>
        </p:txBody>
      </p:sp>
      <p:sp>
        <p:nvSpPr>
          <p:cNvPr id="35" name="TextBox 34"/>
          <p:cNvSpPr txBox="1"/>
          <p:nvPr/>
        </p:nvSpPr>
        <p:spPr>
          <a:xfrm>
            <a:off x="6253343" y="1567379"/>
            <a:ext cx="1600200" cy="523220"/>
          </a:xfrm>
          <a:prstGeom prst="rect">
            <a:avLst/>
          </a:prstGeom>
          <a:noFill/>
        </p:spPr>
        <p:txBody>
          <a:bodyPr wrap="square" rtlCol="0">
            <a:spAutoFit/>
          </a:bodyPr>
          <a:lstStyle/>
          <a:p>
            <a:r>
              <a:rPr lang="en-US" sz="2800" i="1" dirty="0" smtClean="0">
                <a:solidFill>
                  <a:srgbClr val="0070C0"/>
                </a:solidFill>
              </a:rPr>
              <a:t>will finish</a:t>
            </a:r>
            <a:endParaRPr lang="en-US" sz="2800" i="1" dirty="0">
              <a:solidFill>
                <a:srgbClr val="0070C0"/>
              </a:solidFill>
            </a:endParaRPr>
          </a:p>
        </p:txBody>
      </p:sp>
      <p:sp>
        <p:nvSpPr>
          <p:cNvPr id="39" name="TextBox 38"/>
          <p:cNvSpPr txBox="1"/>
          <p:nvPr/>
        </p:nvSpPr>
        <p:spPr>
          <a:xfrm>
            <a:off x="1234440" y="3950957"/>
            <a:ext cx="1661160" cy="523220"/>
          </a:xfrm>
          <a:prstGeom prst="rect">
            <a:avLst/>
          </a:prstGeom>
          <a:noFill/>
        </p:spPr>
        <p:txBody>
          <a:bodyPr wrap="square" rtlCol="0">
            <a:spAutoFit/>
          </a:bodyPr>
          <a:lstStyle/>
          <a:p>
            <a:r>
              <a:rPr lang="en-US" sz="2800" i="1" dirty="0" smtClean="0">
                <a:solidFill>
                  <a:srgbClr val="0070C0"/>
                </a:solidFill>
              </a:rPr>
              <a:t>will start</a:t>
            </a:r>
            <a:endParaRPr lang="en-US" sz="2800" i="1" dirty="0">
              <a:solidFill>
                <a:srgbClr val="0070C0"/>
              </a:solidFill>
            </a:endParaRPr>
          </a:p>
        </p:txBody>
      </p:sp>
      <p:sp>
        <p:nvSpPr>
          <p:cNvPr id="40" name="TextBox 39"/>
          <p:cNvSpPr txBox="1"/>
          <p:nvPr/>
        </p:nvSpPr>
        <p:spPr>
          <a:xfrm>
            <a:off x="6253343" y="3999023"/>
            <a:ext cx="1661160" cy="523220"/>
          </a:xfrm>
          <a:prstGeom prst="rect">
            <a:avLst/>
          </a:prstGeom>
          <a:noFill/>
        </p:spPr>
        <p:txBody>
          <a:bodyPr wrap="square" rtlCol="0">
            <a:spAutoFit/>
          </a:bodyPr>
          <a:lstStyle/>
          <a:p>
            <a:r>
              <a:rPr lang="en-US" sz="2800" i="1" dirty="0" smtClean="0">
                <a:solidFill>
                  <a:srgbClr val="0070C0"/>
                </a:solidFill>
              </a:rPr>
              <a:t>will finish</a:t>
            </a:r>
            <a:endParaRPr lang="en-US" sz="2800" i="1" dirty="0">
              <a:solidFill>
                <a:srgbClr val="0070C0"/>
              </a:solidFill>
            </a:endParaRPr>
          </a:p>
        </p:txBody>
      </p:sp>
    </p:spTree>
    <p:extLst>
      <p:ext uri="{BB962C8B-B14F-4D97-AF65-F5344CB8AC3E}">
        <p14:creationId xmlns="" xmlns:p14="http://schemas.microsoft.com/office/powerpoint/2010/main" val="197125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wipe(down)">
                                      <p:cBhvr>
                                        <p:cTn id="27" dur="500"/>
                                        <p:tgtEl>
                                          <p:spTgt spid="307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barn(inVertical)">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wipe(down)">
                                      <p:cBhvr>
                                        <p:cTn id="40" dur="500"/>
                                        <p:tgtEl>
                                          <p:spTgt spid="37"/>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barn(inVertical)">
                                      <p:cBhvr>
                                        <p:cTn id="45" dur="500"/>
                                        <p:tgtEl>
                                          <p:spTgt spid="17"/>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arn(inVertical)">
                                      <p:cBhvr>
                                        <p:cTn id="48" dur="500"/>
                                        <p:tgtEl>
                                          <p:spTgt spid="2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up)">
                                      <p:cBhvr>
                                        <p:cTn id="53" dur="500"/>
                                        <p:tgtEl>
                                          <p:spTgt spid="21"/>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grpId="0" nodeType="click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circle(in)">
                                      <p:cBhvr>
                                        <p:cTn id="58" dur="2000"/>
                                        <p:tgtEl>
                                          <p:spTgt spid="2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down)">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grpId="0" nodeType="click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barn(inVertical)">
                                      <p:cBhvr>
                                        <p:cTn id="68" dur="500"/>
                                        <p:tgtEl>
                                          <p:spTgt spid="39"/>
                                        </p:tgtEl>
                                      </p:cBhvr>
                                    </p:animEffect>
                                  </p:childTnLst>
                                </p:cTn>
                              </p:par>
                              <p:par>
                                <p:cTn id="69" presetID="16" presetClass="entr" presetSubtype="21" fill="hold" grpId="0" nodeType="with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barn(inVertical)">
                                      <p:cBhvr>
                                        <p:cTn id="71" dur="500"/>
                                        <p:tgtEl>
                                          <p:spTgt spid="40"/>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barn(inVertical)">
                                      <p:cBhvr>
                                        <p:cTn id="74" dur="500"/>
                                        <p:tgtEl>
                                          <p:spTgt spid="31"/>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500"/>
                                        <p:tgtEl>
                                          <p:spTgt spid="29"/>
                                        </p:tgtEl>
                                      </p:cBhvr>
                                    </p:animEffect>
                                  </p:childTnLst>
                                </p:cTn>
                              </p:par>
                              <p:par>
                                <p:cTn id="80" presetID="16" presetClass="entr" presetSubtype="21"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barn(inVertical)">
                                      <p:cBhvr>
                                        <p:cTn id="82" dur="500"/>
                                        <p:tgtEl>
                                          <p:spTgt spid="38"/>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wipe(down)">
                                      <p:cBhvr>
                                        <p:cTn id="87" dur="500"/>
                                        <p:tgtEl>
                                          <p:spTgt spid="30"/>
                                        </p:tgtEl>
                                      </p:cBhvr>
                                    </p:animEffect>
                                  </p:childTnLst>
                                </p:cTn>
                              </p:par>
                              <p:par>
                                <p:cTn id="88" presetID="22" presetClass="entr" presetSubtype="1" fill="hold" nodeType="with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up)">
                                      <p:cBhvr>
                                        <p:cTn id="90" dur="500"/>
                                        <p:tgtEl>
                                          <p:spTgt spid="24"/>
                                        </p:tgtEl>
                                      </p:cBhvr>
                                    </p:animEffect>
                                  </p:childTnLst>
                                </p:cTn>
                              </p:par>
                              <p:par>
                                <p:cTn id="91" presetID="22" presetClass="entr" presetSubtype="1"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wipe(up)">
                                      <p:cBhvr>
                                        <p:cTn id="93" dur="500"/>
                                        <p:tgtEl>
                                          <p:spTgt spid="32"/>
                                        </p:tgtEl>
                                      </p:cBhvr>
                                    </p:animEffect>
                                  </p:childTnLst>
                                </p:cTn>
                              </p:par>
                            </p:childTnLst>
                          </p:cTn>
                        </p:par>
                      </p:childTnLst>
                    </p:cTn>
                  </p:par>
                  <p:par>
                    <p:cTn id="94" fill="hold">
                      <p:stCondLst>
                        <p:cond delay="indefinite"/>
                      </p:stCondLst>
                      <p:childTnLst>
                        <p:par>
                          <p:cTn id="95" fill="hold">
                            <p:stCondLst>
                              <p:cond delay="0"/>
                            </p:stCondLst>
                            <p:childTnLst>
                              <p:par>
                                <p:cTn id="96" presetID="16" presetClass="entr" presetSubtype="21" fill="hold" grpId="0" nodeType="click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barn(inVertical)">
                                      <p:cBhvr>
                                        <p:cTn id="9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22" grpId="0"/>
      <p:bldP spid="30" grpId="0" animBg="1"/>
      <p:bldP spid="31" grpId="0"/>
      <p:bldP spid="33" grpId="0"/>
      <p:bldP spid="25" grpId="0"/>
      <p:bldP spid="37" grpId="0"/>
      <p:bldP spid="38" grpId="0"/>
      <p:bldP spid="34" grpId="0"/>
      <p:bldP spid="35" grpId="0"/>
      <p:bldP spid="39" grpId="0"/>
      <p:bldP spid="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39053" y="838200"/>
            <a:ext cx="8385847" cy="914400"/>
          </a:xfrm>
        </p:spPr>
        <p:txBody>
          <a:bodyPr>
            <a:normAutofit fontScale="90000"/>
          </a:bodyPr>
          <a:lstStyle/>
          <a:p>
            <a:r>
              <a:rPr lang="en-US" sz="3200" b="1" dirty="0" smtClean="0">
                <a:solidFill>
                  <a:srgbClr val="002060"/>
                </a:solidFill>
              </a:rPr>
              <a:t>1</a:t>
            </a:r>
            <a:r>
              <a:rPr lang="en-US" sz="3200" dirty="0" smtClean="0"/>
              <a:t>. </a:t>
            </a:r>
            <a:r>
              <a:rPr lang="en-US" sz="3200" dirty="0" smtClean="0">
                <a:solidFill>
                  <a:schemeClr val="accent6">
                    <a:lumMod val="50000"/>
                  </a:schemeClr>
                </a:solidFill>
              </a:rPr>
              <a:t>Next term</a:t>
            </a:r>
            <a:r>
              <a:rPr lang="en-US" sz="3200" dirty="0" smtClean="0"/>
              <a:t>, they </a:t>
            </a:r>
            <a:r>
              <a:rPr lang="en-US" sz="3200" b="1" i="1" dirty="0" smtClean="0">
                <a:solidFill>
                  <a:srgbClr val="7030A0"/>
                </a:solidFill>
              </a:rPr>
              <a:t>will be wearing </a:t>
            </a:r>
            <a:r>
              <a:rPr lang="en-US" sz="3200" dirty="0" smtClean="0"/>
              <a:t>a new uniform.</a:t>
            </a:r>
            <a:endParaRPr lang="en-US" sz="3200" dirty="0"/>
          </a:p>
        </p:txBody>
      </p:sp>
      <p:sp>
        <p:nvSpPr>
          <p:cNvPr id="5" name="TextBox 4"/>
          <p:cNvSpPr txBox="1"/>
          <p:nvPr/>
        </p:nvSpPr>
        <p:spPr>
          <a:xfrm>
            <a:off x="2798081" y="361093"/>
            <a:ext cx="3467100" cy="523220"/>
          </a:xfrm>
          <a:prstGeom prst="rect">
            <a:avLst/>
          </a:prstGeom>
          <a:solidFill>
            <a:srgbClr val="FFFF00"/>
          </a:solidFill>
        </p:spPr>
        <p:txBody>
          <a:bodyPr wrap="square" rtlCol="0">
            <a:spAutoFit/>
          </a:bodyPr>
          <a:lstStyle/>
          <a:p>
            <a:pPr algn="ctr"/>
            <a:r>
              <a:rPr lang="en-US" sz="2800" b="1" dirty="0" smtClean="0">
                <a:solidFill>
                  <a:srgbClr val="00B050"/>
                </a:solidFill>
              </a:rPr>
              <a:t>Future Continuous</a:t>
            </a:r>
            <a:endParaRPr lang="en-US" sz="2800" b="1" dirty="0">
              <a:solidFill>
                <a:srgbClr val="00B050"/>
              </a:solidFill>
            </a:endParaRPr>
          </a:p>
        </p:txBody>
      </p:sp>
      <p:sp>
        <p:nvSpPr>
          <p:cNvPr id="6" name="TextBox 5"/>
          <p:cNvSpPr txBox="1"/>
          <p:nvPr/>
        </p:nvSpPr>
        <p:spPr>
          <a:xfrm>
            <a:off x="2705100" y="1621931"/>
            <a:ext cx="609600" cy="523220"/>
          </a:xfrm>
          <a:prstGeom prst="rect">
            <a:avLst/>
          </a:prstGeom>
          <a:noFill/>
        </p:spPr>
        <p:txBody>
          <a:bodyPr wrap="square" rtlCol="0">
            <a:spAutoFit/>
          </a:bodyPr>
          <a:lstStyle/>
          <a:p>
            <a:pPr algn="ctr"/>
            <a:r>
              <a:rPr lang="en-US" sz="2800" b="1" dirty="0" smtClean="0">
                <a:solidFill>
                  <a:srgbClr val="FF0000"/>
                </a:solidFill>
              </a:rPr>
              <a:t>S</a:t>
            </a:r>
            <a:endParaRPr lang="en-US" sz="2800" b="1" dirty="0">
              <a:solidFill>
                <a:srgbClr val="FF0000"/>
              </a:solidFill>
            </a:endParaRPr>
          </a:p>
        </p:txBody>
      </p:sp>
      <p:cxnSp>
        <p:nvCxnSpPr>
          <p:cNvPr id="8" name="Straight Arrow Connector 7"/>
          <p:cNvCxnSpPr/>
          <p:nvPr/>
        </p:nvCxnSpPr>
        <p:spPr>
          <a:xfrm>
            <a:off x="2827505" y="1539921"/>
            <a:ext cx="533400" cy="0"/>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572482" y="1517061"/>
            <a:ext cx="2362200" cy="4571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3541678" y="1610582"/>
            <a:ext cx="2362200" cy="523220"/>
          </a:xfrm>
          <a:prstGeom prst="rect">
            <a:avLst/>
          </a:prstGeom>
          <a:noFill/>
        </p:spPr>
        <p:txBody>
          <a:bodyPr wrap="square" rtlCol="0">
            <a:spAutoFit/>
          </a:bodyPr>
          <a:lstStyle/>
          <a:p>
            <a:pPr algn="ctr"/>
            <a:r>
              <a:rPr lang="en-US" sz="2800" b="1" dirty="0" smtClean="0">
                <a:solidFill>
                  <a:srgbClr val="FF0000"/>
                </a:solidFill>
              </a:rPr>
              <a:t>will be + V-</a:t>
            </a:r>
            <a:r>
              <a:rPr lang="en-US" sz="2800" b="1" dirty="0" err="1" smtClean="0">
                <a:solidFill>
                  <a:srgbClr val="FF0000"/>
                </a:solidFill>
              </a:rPr>
              <a:t>ing</a:t>
            </a:r>
            <a:endParaRPr lang="en-US" sz="2800" b="1" dirty="0">
              <a:solidFill>
                <a:srgbClr val="FF0000"/>
              </a:solidFill>
            </a:endParaRPr>
          </a:p>
        </p:txBody>
      </p:sp>
      <p:sp>
        <p:nvSpPr>
          <p:cNvPr id="15" name="Title 1"/>
          <p:cNvSpPr txBox="1">
            <a:spLocks/>
          </p:cNvSpPr>
          <p:nvPr/>
        </p:nvSpPr>
        <p:spPr>
          <a:xfrm>
            <a:off x="76200" y="6025005"/>
            <a:ext cx="8839200" cy="6096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=&gt; An action in progress </a:t>
            </a:r>
            <a:r>
              <a:rPr lang="en-US" sz="3200" b="1" i="1" dirty="0" smtClean="0">
                <a:solidFill>
                  <a:srgbClr val="00B050"/>
                </a:solidFill>
              </a:rPr>
              <a:t>at a specific time </a:t>
            </a:r>
            <a:r>
              <a:rPr lang="en-US" sz="3200" b="1" dirty="0" smtClean="0">
                <a:solidFill>
                  <a:srgbClr val="7030A0"/>
                </a:solidFill>
              </a:rPr>
              <a:t>in the future</a:t>
            </a:r>
            <a:endParaRPr lang="en-US" sz="3200" b="1" dirty="0">
              <a:solidFill>
                <a:srgbClr val="7030A0"/>
              </a:solidFill>
            </a:endParaRPr>
          </a:p>
        </p:txBody>
      </p:sp>
      <p:cxnSp>
        <p:nvCxnSpPr>
          <p:cNvPr id="16" name="Straight Arrow Connector 15"/>
          <p:cNvCxnSpPr/>
          <p:nvPr/>
        </p:nvCxnSpPr>
        <p:spPr>
          <a:xfrm>
            <a:off x="1989387" y="2868468"/>
            <a:ext cx="6248400" cy="0"/>
          </a:xfrm>
          <a:prstGeom prst="straightConnector1">
            <a:avLst/>
          </a:prstGeom>
          <a:ln w="381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290864" y="2657022"/>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2290864" y="3120672"/>
            <a:ext cx="4899659"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Multiply 18"/>
          <p:cNvSpPr/>
          <p:nvPr/>
        </p:nvSpPr>
        <p:spPr>
          <a:xfrm>
            <a:off x="3848100" y="2648223"/>
            <a:ext cx="381000" cy="381000"/>
          </a:xfrm>
          <a:prstGeom prst="mathMultiply">
            <a:avLst/>
          </a:prstGeom>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3581400" y="2133802"/>
            <a:ext cx="914400" cy="523220"/>
          </a:xfrm>
          <a:prstGeom prst="rect">
            <a:avLst/>
          </a:prstGeom>
          <a:noFill/>
        </p:spPr>
        <p:txBody>
          <a:bodyPr wrap="square" rtlCol="0">
            <a:spAutoFit/>
          </a:bodyPr>
          <a:lstStyle/>
          <a:p>
            <a:r>
              <a:rPr lang="en-US" sz="2800" dirty="0" smtClean="0"/>
              <a:t> </a:t>
            </a:r>
            <a:r>
              <a:rPr lang="en-US" sz="2800" b="1" i="1" dirty="0" smtClean="0">
                <a:solidFill>
                  <a:schemeClr val="accent6">
                    <a:lumMod val="50000"/>
                  </a:schemeClr>
                </a:solidFill>
              </a:rPr>
              <a:t>now</a:t>
            </a:r>
            <a:endParaRPr lang="en-US" sz="2800" b="1" i="1" dirty="0">
              <a:solidFill>
                <a:schemeClr val="accent6">
                  <a:lumMod val="50000"/>
                </a:schemeClr>
              </a:solidFill>
            </a:endParaRPr>
          </a:p>
        </p:txBody>
      </p:sp>
      <p:cxnSp>
        <p:nvCxnSpPr>
          <p:cNvPr id="22" name="Straight Arrow Connector 21"/>
          <p:cNvCxnSpPr/>
          <p:nvPr/>
        </p:nvCxnSpPr>
        <p:spPr>
          <a:xfrm flipH="1">
            <a:off x="4038601" y="2970334"/>
            <a:ext cx="14590" cy="543378"/>
          </a:xfrm>
          <a:prstGeom prst="straightConnector1">
            <a:avLst/>
          </a:prstGeom>
          <a:ln w="44450">
            <a:solidFill>
              <a:schemeClr val="accent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2475528" y="3513712"/>
            <a:ext cx="5736319" cy="523220"/>
          </a:xfrm>
          <a:prstGeom prst="rect">
            <a:avLst/>
          </a:prstGeom>
          <a:noFill/>
        </p:spPr>
        <p:txBody>
          <a:bodyPr wrap="square" rtlCol="0">
            <a:spAutoFit/>
          </a:bodyPr>
          <a:lstStyle/>
          <a:p>
            <a:r>
              <a:rPr lang="en-US" sz="2800" dirty="0" smtClean="0"/>
              <a:t>We </a:t>
            </a:r>
            <a:r>
              <a:rPr lang="en-US" sz="2800" dirty="0" smtClean="0">
                <a:solidFill>
                  <a:srgbClr val="FF0000"/>
                </a:solidFill>
              </a:rPr>
              <a:t>are studying  </a:t>
            </a:r>
            <a:r>
              <a:rPr lang="en-US" sz="2800" dirty="0" smtClean="0"/>
              <a:t>English at VUS.</a:t>
            </a:r>
            <a:endParaRPr lang="en-US" sz="2800" dirty="0"/>
          </a:p>
        </p:txBody>
      </p:sp>
      <p:sp>
        <p:nvSpPr>
          <p:cNvPr id="24" name="TextBox 23"/>
          <p:cNvSpPr txBox="1"/>
          <p:nvPr/>
        </p:nvSpPr>
        <p:spPr>
          <a:xfrm>
            <a:off x="339053" y="2577113"/>
            <a:ext cx="1640810" cy="523220"/>
          </a:xfrm>
          <a:prstGeom prst="rect">
            <a:avLst/>
          </a:prstGeom>
          <a:noFill/>
        </p:spPr>
        <p:txBody>
          <a:bodyPr wrap="square" rtlCol="0">
            <a:spAutoFit/>
          </a:bodyPr>
          <a:lstStyle/>
          <a:p>
            <a:pPr algn="ctr"/>
            <a:r>
              <a:rPr lang="en-US" sz="2800" b="1" dirty="0" smtClean="0">
                <a:solidFill>
                  <a:srgbClr val="7030A0"/>
                </a:solidFill>
              </a:rPr>
              <a:t>today</a:t>
            </a:r>
            <a:endParaRPr lang="en-US" sz="2800" b="1" dirty="0">
              <a:solidFill>
                <a:srgbClr val="7030A0"/>
              </a:solidFill>
            </a:endParaRPr>
          </a:p>
        </p:txBody>
      </p:sp>
      <p:cxnSp>
        <p:nvCxnSpPr>
          <p:cNvPr id="27" name="Straight Connector 26"/>
          <p:cNvCxnSpPr/>
          <p:nvPr/>
        </p:nvCxnSpPr>
        <p:spPr>
          <a:xfrm>
            <a:off x="7190523" y="2692285"/>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783647" y="2125003"/>
            <a:ext cx="1014434" cy="523220"/>
          </a:xfrm>
          <a:prstGeom prst="rect">
            <a:avLst/>
          </a:prstGeom>
          <a:noFill/>
        </p:spPr>
        <p:txBody>
          <a:bodyPr wrap="square" rtlCol="0">
            <a:spAutoFit/>
          </a:bodyPr>
          <a:lstStyle/>
          <a:p>
            <a:pPr algn="ctr"/>
            <a:r>
              <a:rPr lang="en-US" sz="2800" dirty="0" smtClean="0"/>
              <a:t>6p.m</a:t>
            </a:r>
            <a:endParaRPr lang="en-US" sz="2800" dirty="0"/>
          </a:p>
        </p:txBody>
      </p:sp>
      <p:sp>
        <p:nvSpPr>
          <p:cNvPr id="29" name="TextBox 28"/>
          <p:cNvSpPr txBox="1"/>
          <p:nvPr/>
        </p:nvSpPr>
        <p:spPr>
          <a:xfrm>
            <a:off x="6705600" y="2082695"/>
            <a:ext cx="1077178" cy="523220"/>
          </a:xfrm>
          <a:prstGeom prst="rect">
            <a:avLst/>
          </a:prstGeom>
          <a:noFill/>
        </p:spPr>
        <p:txBody>
          <a:bodyPr wrap="square" rtlCol="0">
            <a:spAutoFit/>
          </a:bodyPr>
          <a:lstStyle/>
          <a:p>
            <a:pPr algn="ctr"/>
            <a:r>
              <a:rPr lang="en-US" sz="2800" dirty="0" smtClean="0"/>
              <a:t>9p.m</a:t>
            </a:r>
            <a:endParaRPr lang="en-US" sz="2800" dirty="0"/>
          </a:p>
        </p:txBody>
      </p:sp>
      <p:cxnSp>
        <p:nvCxnSpPr>
          <p:cNvPr id="35" name="Straight Arrow Connector 34"/>
          <p:cNvCxnSpPr/>
          <p:nvPr/>
        </p:nvCxnSpPr>
        <p:spPr>
          <a:xfrm>
            <a:off x="2290864" y="5074698"/>
            <a:ext cx="4899659"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147709" y="4087828"/>
            <a:ext cx="2133600" cy="523220"/>
          </a:xfrm>
          <a:prstGeom prst="rect">
            <a:avLst/>
          </a:prstGeom>
          <a:noFill/>
        </p:spPr>
        <p:txBody>
          <a:bodyPr wrap="square" rtlCol="0">
            <a:spAutoFit/>
          </a:bodyPr>
          <a:lstStyle/>
          <a:p>
            <a:r>
              <a:rPr lang="en-US" sz="2800" dirty="0" smtClean="0"/>
              <a:t> </a:t>
            </a:r>
            <a:r>
              <a:rPr lang="en-US" sz="2800" b="1" i="1" dirty="0" smtClean="0">
                <a:solidFill>
                  <a:srgbClr val="00B050"/>
                </a:solidFill>
              </a:rPr>
              <a:t>at this time</a:t>
            </a:r>
            <a:endParaRPr lang="en-US" sz="2800" b="1" i="1" dirty="0">
              <a:solidFill>
                <a:srgbClr val="00B050"/>
              </a:solidFill>
            </a:endParaRPr>
          </a:p>
        </p:txBody>
      </p:sp>
      <p:cxnSp>
        <p:nvCxnSpPr>
          <p:cNvPr id="38" name="Straight Arrow Connector 37"/>
          <p:cNvCxnSpPr/>
          <p:nvPr/>
        </p:nvCxnSpPr>
        <p:spPr>
          <a:xfrm flipH="1">
            <a:off x="4038601" y="4924360"/>
            <a:ext cx="14590" cy="543378"/>
          </a:xfrm>
          <a:prstGeom prst="straightConnector1">
            <a:avLst/>
          </a:prstGeom>
          <a:ln w="44450">
            <a:solidFill>
              <a:schemeClr val="accent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2475528" y="5467738"/>
            <a:ext cx="5736319" cy="523220"/>
          </a:xfrm>
          <a:prstGeom prst="rect">
            <a:avLst/>
          </a:prstGeom>
          <a:noFill/>
        </p:spPr>
        <p:txBody>
          <a:bodyPr wrap="square" rtlCol="0">
            <a:spAutoFit/>
          </a:bodyPr>
          <a:lstStyle/>
          <a:p>
            <a:r>
              <a:rPr lang="en-US" sz="2800" dirty="0" smtClean="0"/>
              <a:t>We </a:t>
            </a:r>
            <a:r>
              <a:rPr lang="en-US" sz="2800" dirty="0" smtClean="0">
                <a:solidFill>
                  <a:srgbClr val="FF0000"/>
                </a:solidFill>
              </a:rPr>
              <a:t>will be studying  </a:t>
            </a:r>
            <a:r>
              <a:rPr lang="en-US" sz="2800" dirty="0" smtClean="0"/>
              <a:t>English at VUS.</a:t>
            </a:r>
            <a:endParaRPr lang="en-US" sz="2800" dirty="0"/>
          </a:p>
        </p:txBody>
      </p:sp>
      <p:grpSp>
        <p:nvGrpSpPr>
          <p:cNvPr id="11" name="Group 10"/>
          <p:cNvGrpSpPr/>
          <p:nvPr/>
        </p:nvGrpSpPr>
        <p:grpSpPr>
          <a:xfrm>
            <a:off x="1989387" y="4611048"/>
            <a:ext cx="6248400" cy="579153"/>
            <a:chOff x="1989387" y="4611048"/>
            <a:chExt cx="6248400" cy="579153"/>
          </a:xfrm>
        </p:grpSpPr>
        <p:grpSp>
          <p:nvGrpSpPr>
            <p:cNvPr id="10" name="Group 9"/>
            <p:cNvGrpSpPr/>
            <p:nvPr/>
          </p:nvGrpSpPr>
          <p:grpSpPr>
            <a:xfrm>
              <a:off x="1989387" y="4611048"/>
              <a:ext cx="6248400" cy="543890"/>
              <a:chOff x="1989387" y="4611048"/>
              <a:chExt cx="6248400" cy="543890"/>
            </a:xfrm>
          </p:grpSpPr>
          <p:cxnSp>
            <p:nvCxnSpPr>
              <p:cNvPr id="33" name="Straight Arrow Connector 32"/>
              <p:cNvCxnSpPr/>
              <p:nvPr/>
            </p:nvCxnSpPr>
            <p:spPr>
              <a:xfrm>
                <a:off x="1989387" y="4822494"/>
                <a:ext cx="6248400" cy="0"/>
              </a:xfrm>
              <a:prstGeom prst="straightConnector1">
                <a:avLst/>
              </a:prstGeom>
              <a:ln w="38100">
                <a:solidFill>
                  <a:srgbClr val="00B050"/>
                </a:solidFill>
                <a:tailEnd type="none"/>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290864" y="4611048"/>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grpSp>
        <p:cxnSp>
          <p:nvCxnSpPr>
            <p:cNvPr id="40" name="Straight Connector 39"/>
            <p:cNvCxnSpPr/>
            <p:nvPr/>
          </p:nvCxnSpPr>
          <p:spPr>
            <a:xfrm>
              <a:off x="7190523" y="4646311"/>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grpSp>
      <p:sp>
        <p:nvSpPr>
          <p:cNvPr id="41" name="TextBox 40"/>
          <p:cNvSpPr txBox="1"/>
          <p:nvPr/>
        </p:nvSpPr>
        <p:spPr>
          <a:xfrm>
            <a:off x="1783647" y="4079029"/>
            <a:ext cx="1014434" cy="523220"/>
          </a:xfrm>
          <a:prstGeom prst="rect">
            <a:avLst/>
          </a:prstGeom>
          <a:noFill/>
        </p:spPr>
        <p:txBody>
          <a:bodyPr wrap="square" rtlCol="0">
            <a:spAutoFit/>
          </a:bodyPr>
          <a:lstStyle/>
          <a:p>
            <a:pPr algn="ctr"/>
            <a:r>
              <a:rPr lang="en-US" sz="2800" dirty="0" smtClean="0"/>
              <a:t>6p.m</a:t>
            </a:r>
            <a:endParaRPr lang="en-US" sz="2800" dirty="0"/>
          </a:p>
        </p:txBody>
      </p:sp>
      <p:sp>
        <p:nvSpPr>
          <p:cNvPr id="42" name="TextBox 41"/>
          <p:cNvSpPr txBox="1"/>
          <p:nvPr/>
        </p:nvSpPr>
        <p:spPr>
          <a:xfrm>
            <a:off x="6705600" y="4036721"/>
            <a:ext cx="1077178" cy="523220"/>
          </a:xfrm>
          <a:prstGeom prst="rect">
            <a:avLst/>
          </a:prstGeom>
          <a:noFill/>
        </p:spPr>
        <p:txBody>
          <a:bodyPr wrap="square" rtlCol="0">
            <a:spAutoFit/>
          </a:bodyPr>
          <a:lstStyle/>
          <a:p>
            <a:pPr algn="ctr"/>
            <a:r>
              <a:rPr lang="en-US" sz="2800" dirty="0" smtClean="0"/>
              <a:t>9p.m</a:t>
            </a:r>
            <a:endParaRPr lang="en-US" sz="2800" dirty="0"/>
          </a:p>
        </p:txBody>
      </p:sp>
      <p:sp>
        <p:nvSpPr>
          <p:cNvPr id="43" name="TextBox 42"/>
          <p:cNvSpPr txBox="1"/>
          <p:nvPr/>
        </p:nvSpPr>
        <p:spPr>
          <a:xfrm>
            <a:off x="142837" y="4280050"/>
            <a:ext cx="1640810" cy="954107"/>
          </a:xfrm>
          <a:prstGeom prst="rect">
            <a:avLst/>
          </a:prstGeom>
          <a:noFill/>
        </p:spPr>
        <p:txBody>
          <a:bodyPr wrap="square" rtlCol="0">
            <a:spAutoFit/>
          </a:bodyPr>
          <a:lstStyle/>
          <a:p>
            <a:pPr algn="ctr"/>
            <a:r>
              <a:rPr lang="en-US" sz="2800" b="1" dirty="0" smtClean="0">
                <a:solidFill>
                  <a:srgbClr val="7030A0"/>
                </a:solidFill>
              </a:rPr>
              <a:t>next Thursday</a:t>
            </a:r>
            <a:endParaRPr lang="en-US" sz="2800" b="1" dirty="0">
              <a:solidFill>
                <a:srgbClr val="7030A0"/>
              </a:solidFill>
            </a:endParaRPr>
          </a:p>
        </p:txBody>
      </p:sp>
      <p:sp>
        <p:nvSpPr>
          <p:cNvPr id="36" name="Multiply 35"/>
          <p:cNvSpPr/>
          <p:nvPr/>
        </p:nvSpPr>
        <p:spPr>
          <a:xfrm>
            <a:off x="3848100" y="4602249"/>
            <a:ext cx="381000" cy="381000"/>
          </a:xfrm>
          <a:prstGeom prst="mathMultiply">
            <a:avLst/>
          </a:prstGeom>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50142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098"/>
                                        </p:tgtEl>
                                        <p:attrNameLst>
                                          <p:attrName>style.visibility</p:attrName>
                                        </p:attrNameLst>
                                      </p:cBhvr>
                                      <p:to>
                                        <p:strVal val="visible"/>
                                      </p:to>
                                    </p:set>
                                    <p:animEffect transition="in" filter="wipe(left)">
                                      <p:cBhvr>
                                        <p:cTn id="17" dur="500"/>
                                        <p:tgtEl>
                                          <p:spTgt spid="4098"/>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arn(inVertical)">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inVertical)">
                                      <p:cBhvr>
                                        <p:cTn id="30" dur="500"/>
                                        <p:tgtEl>
                                          <p:spTgt spid="2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down)">
                                      <p:cBhvr>
                                        <p:cTn id="40" dur="500"/>
                                        <p:tgtEl>
                                          <p:spTgt spid="17"/>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barn(inVertical)">
                                      <p:cBhvr>
                                        <p:cTn id="43" dur="500"/>
                                        <p:tgtEl>
                                          <p:spTgt spid="28"/>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down)">
                                      <p:cBhvr>
                                        <p:cTn id="48" dur="500"/>
                                        <p:tgtEl>
                                          <p:spTgt spid="27"/>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barn(inVertical)">
                                      <p:cBhvr>
                                        <p:cTn id="51" dur="500"/>
                                        <p:tgtEl>
                                          <p:spTgt spid="29"/>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barn(inVertical)">
                                      <p:cBhvr>
                                        <p:cTn id="61" dur="500"/>
                                        <p:tgtEl>
                                          <p:spTgt spid="19"/>
                                        </p:tgtEl>
                                      </p:cBhvr>
                                    </p:animEffect>
                                  </p:childTnLst>
                                </p:cTn>
                              </p:par>
                              <p:par>
                                <p:cTn id="62" presetID="16" presetClass="entr" presetSubtype="21"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inVertical)">
                                      <p:cBhvr>
                                        <p:cTn id="64" dur="500"/>
                                        <p:tgtEl>
                                          <p:spTgt spid="21"/>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barn(inVertical)">
                                      <p:cBhvr>
                                        <p:cTn id="74" dur="500"/>
                                        <p:tgtEl>
                                          <p:spTgt spid="23"/>
                                        </p:tgtEl>
                                      </p:cBhvr>
                                    </p:animEffect>
                                  </p:childTnLst>
                                </p:cTn>
                              </p:par>
                            </p:childTnLst>
                          </p:cTn>
                        </p:par>
                      </p:childTnLst>
                    </p:cTn>
                  </p:par>
                  <p:par>
                    <p:cTn id="75" fill="hold">
                      <p:stCondLst>
                        <p:cond delay="indefinite"/>
                      </p:stCondLst>
                      <p:childTnLst>
                        <p:par>
                          <p:cTn id="76" fill="hold">
                            <p:stCondLst>
                              <p:cond delay="0"/>
                            </p:stCondLst>
                            <p:childTnLst>
                              <p:par>
                                <p:cTn id="77" presetID="16" presetClass="entr" presetSubtype="21" fill="hold" grpId="0" nodeType="click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barn(inVertical)">
                                      <p:cBhvr>
                                        <p:cTn id="79" dur="500"/>
                                        <p:tgtEl>
                                          <p:spTgt spid="4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wipe(down)">
                                      <p:cBhvr>
                                        <p:cTn id="84" dur="500"/>
                                        <p:tgtEl>
                                          <p:spTgt spid="11"/>
                                        </p:tgtEl>
                                      </p:cBhvr>
                                    </p:animEffect>
                                  </p:childTnLst>
                                </p:cTn>
                              </p:par>
                              <p:par>
                                <p:cTn id="85" presetID="16" presetClass="entr" presetSubtype="21" fill="hold" grpId="0" nodeType="with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inVertical)">
                                      <p:cBhvr>
                                        <p:cTn id="87" dur="500"/>
                                        <p:tgtEl>
                                          <p:spTgt spid="41"/>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wipe(left)">
                                      <p:cBhvr>
                                        <p:cTn id="92" dur="500"/>
                                        <p:tgtEl>
                                          <p:spTgt spid="35"/>
                                        </p:tgtEl>
                                      </p:cBhvr>
                                    </p:animEffect>
                                  </p:childTnLst>
                                </p:cTn>
                              </p:par>
                              <p:par>
                                <p:cTn id="93" presetID="16" presetClass="entr" presetSubtype="21" fill="hold" grpId="0" nodeType="with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barn(inVertical)">
                                      <p:cBhvr>
                                        <p:cTn id="95" dur="500"/>
                                        <p:tgtEl>
                                          <p:spTgt spid="42"/>
                                        </p:tgtEl>
                                      </p:cBhvr>
                                    </p:animEffect>
                                  </p:childTnLst>
                                </p:cTn>
                              </p:par>
                            </p:childTnLst>
                          </p:cTn>
                        </p:par>
                      </p:childTnLst>
                    </p:cTn>
                  </p:par>
                  <p:par>
                    <p:cTn id="96" fill="hold">
                      <p:stCondLst>
                        <p:cond delay="indefinite"/>
                      </p:stCondLst>
                      <p:childTnLst>
                        <p:par>
                          <p:cTn id="97" fill="hold">
                            <p:stCondLst>
                              <p:cond delay="0"/>
                            </p:stCondLst>
                            <p:childTnLst>
                              <p:par>
                                <p:cTn id="98" presetID="16" presetClass="entr" presetSubtype="21" fill="hold" grpId="0" nodeType="click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barn(inVertical)">
                                      <p:cBhvr>
                                        <p:cTn id="100" dur="500"/>
                                        <p:tgtEl>
                                          <p:spTgt spid="36"/>
                                        </p:tgtEl>
                                      </p:cBhvr>
                                    </p:animEffect>
                                  </p:childTnLst>
                                </p:cTn>
                              </p:par>
                            </p:childTnLst>
                          </p:cTn>
                        </p:par>
                      </p:childTnLst>
                    </p:cTn>
                  </p:par>
                  <p:par>
                    <p:cTn id="101" fill="hold">
                      <p:stCondLst>
                        <p:cond delay="indefinite"/>
                      </p:stCondLst>
                      <p:childTnLst>
                        <p:par>
                          <p:cTn id="102" fill="hold">
                            <p:stCondLst>
                              <p:cond delay="0"/>
                            </p:stCondLst>
                            <p:childTnLst>
                              <p:par>
                                <p:cTn id="103" presetID="16" presetClass="entr" presetSubtype="21" fill="hold" grpId="0" nodeType="clickEffect">
                                  <p:stCondLst>
                                    <p:cond delay="0"/>
                                  </p:stCondLst>
                                  <p:childTnLst>
                                    <p:set>
                                      <p:cBhvr>
                                        <p:cTn id="104" dur="1" fill="hold">
                                          <p:stCondLst>
                                            <p:cond delay="0"/>
                                          </p:stCondLst>
                                        </p:cTn>
                                        <p:tgtEl>
                                          <p:spTgt spid="37"/>
                                        </p:tgtEl>
                                        <p:attrNameLst>
                                          <p:attrName>style.visibility</p:attrName>
                                        </p:attrNameLst>
                                      </p:cBhvr>
                                      <p:to>
                                        <p:strVal val="visible"/>
                                      </p:to>
                                    </p:set>
                                    <p:animEffect transition="in" filter="barn(inVertical)">
                                      <p:cBhvr>
                                        <p:cTn id="105" dur="500"/>
                                        <p:tgtEl>
                                          <p:spTgt spid="37"/>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1" fill="hold" nodeType="clickEffect">
                                  <p:stCondLst>
                                    <p:cond delay="0"/>
                                  </p:stCondLst>
                                  <p:childTnLst>
                                    <p:set>
                                      <p:cBhvr>
                                        <p:cTn id="109" dur="1" fill="hold">
                                          <p:stCondLst>
                                            <p:cond delay="0"/>
                                          </p:stCondLst>
                                        </p:cTn>
                                        <p:tgtEl>
                                          <p:spTgt spid="38"/>
                                        </p:tgtEl>
                                        <p:attrNameLst>
                                          <p:attrName>style.visibility</p:attrName>
                                        </p:attrNameLst>
                                      </p:cBhvr>
                                      <p:to>
                                        <p:strVal val="visible"/>
                                      </p:to>
                                    </p:set>
                                    <p:animEffect transition="in" filter="wipe(up)">
                                      <p:cBhvr>
                                        <p:cTn id="110" dur="500"/>
                                        <p:tgtEl>
                                          <p:spTgt spid="38"/>
                                        </p:tgtEl>
                                      </p:cBhvr>
                                    </p:animEffect>
                                  </p:childTnLst>
                                </p:cTn>
                              </p:par>
                            </p:childTnLst>
                          </p:cTn>
                        </p:par>
                      </p:childTnLst>
                    </p:cTn>
                  </p:par>
                  <p:par>
                    <p:cTn id="111" fill="hold">
                      <p:stCondLst>
                        <p:cond delay="indefinite"/>
                      </p:stCondLst>
                      <p:childTnLst>
                        <p:par>
                          <p:cTn id="112" fill="hold">
                            <p:stCondLst>
                              <p:cond delay="0"/>
                            </p:stCondLst>
                            <p:childTnLst>
                              <p:par>
                                <p:cTn id="113" presetID="16" presetClass="entr" presetSubtype="21" fill="hold" grpId="0" nodeType="clickEffect">
                                  <p:stCondLst>
                                    <p:cond delay="0"/>
                                  </p:stCondLst>
                                  <p:childTnLst>
                                    <p:set>
                                      <p:cBhvr>
                                        <p:cTn id="114" dur="1" fill="hold">
                                          <p:stCondLst>
                                            <p:cond delay="0"/>
                                          </p:stCondLst>
                                        </p:cTn>
                                        <p:tgtEl>
                                          <p:spTgt spid="39"/>
                                        </p:tgtEl>
                                        <p:attrNameLst>
                                          <p:attrName>style.visibility</p:attrName>
                                        </p:attrNameLst>
                                      </p:cBhvr>
                                      <p:to>
                                        <p:strVal val="visible"/>
                                      </p:to>
                                    </p:set>
                                    <p:animEffect transition="in" filter="barn(inVertical)">
                                      <p:cBhvr>
                                        <p:cTn id="115" dur="500"/>
                                        <p:tgtEl>
                                          <p:spTgt spid="39"/>
                                        </p:tgtEl>
                                      </p:cBhvr>
                                    </p:animEffect>
                                  </p:childTnLst>
                                </p:cTn>
                              </p:par>
                            </p:childTnLst>
                          </p:cTn>
                        </p:par>
                      </p:childTnLst>
                    </p:cTn>
                  </p:par>
                  <p:par>
                    <p:cTn id="116" fill="hold">
                      <p:stCondLst>
                        <p:cond delay="indefinite"/>
                      </p:stCondLst>
                      <p:childTnLst>
                        <p:par>
                          <p:cTn id="117" fill="hold">
                            <p:stCondLst>
                              <p:cond delay="0"/>
                            </p:stCondLst>
                            <p:childTnLst>
                              <p:par>
                                <p:cTn id="118" presetID="16" presetClass="entr" presetSubtype="21" fill="hold" grpId="0" nodeType="click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barn(inVertical)">
                                      <p:cBhvr>
                                        <p:cTn id="1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4" grpId="0"/>
      <p:bldP spid="15" grpId="0"/>
      <p:bldP spid="19" grpId="0" animBg="1"/>
      <p:bldP spid="21" grpId="0"/>
      <p:bldP spid="23" grpId="0"/>
      <p:bldP spid="24" grpId="0"/>
      <p:bldP spid="28" grpId="0"/>
      <p:bldP spid="29" grpId="0"/>
      <p:bldP spid="37" grpId="0"/>
      <p:bldP spid="39" grpId="0"/>
      <p:bldP spid="41" grpId="0"/>
      <p:bldP spid="42" grpId="0"/>
      <p:bldP spid="43" grpId="0"/>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2971800" y="304800"/>
            <a:ext cx="3352800" cy="523220"/>
          </a:xfrm>
          <a:prstGeom prst="rect">
            <a:avLst/>
          </a:prstGeom>
          <a:solidFill>
            <a:srgbClr val="FFFF00"/>
          </a:solidFill>
        </p:spPr>
        <p:txBody>
          <a:bodyPr wrap="square" rtlCol="0">
            <a:spAutoFit/>
          </a:bodyPr>
          <a:lstStyle/>
          <a:p>
            <a:pPr algn="ctr"/>
            <a:r>
              <a:rPr lang="en-US" sz="2800" b="1" dirty="0" smtClean="0">
                <a:solidFill>
                  <a:srgbClr val="00B050"/>
                </a:solidFill>
              </a:rPr>
              <a:t>Future Continuous</a:t>
            </a:r>
            <a:endParaRPr lang="en-US" sz="2800" b="1" dirty="0">
              <a:solidFill>
                <a:srgbClr val="00B050"/>
              </a:solidFill>
            </a:endParaRPr>
          </a:p>
        </p:txBody>
      </p:sp>
      <p:sp>
        <p:nvSpPr>
          <p:cNvPr id="5" name="Title 1"/>
          <p:cNvSpPr>
            <a:spLocks noGrp="1"/>
          </p:cNvSpPr>
          <p:nvPr>
            <p:ph idx="1"/>
          </p:nvPr>
        </p:nvSpPr>
        <p:spPr>
          <a:xfrm>
            <a:off x="304800" y="990601"/>
            <a:ext cx="8229600" cy="990600"/>
          </a:xfrm>
        </p:spPr>
        <p:txBody>
          <a:bodyPr>
            <a:normAutofit/>
          </a:bodyPr>
          <a:lstStyle/>
          <a:p>
            <a:pPr marL="0" indent="0">
              <a:buNone/>
            </a:pPr>
            <a:r>
              <a:rPr lang="en-US" sz="2800" b="1" dirty="0" smtClean="0">
                <a:solidFill>
                  <a:srgbClr val="7030A0"/>
                </a:solidFill>
              </a:rPr>
              <a:t>Task 2: Make sentences about what George will be doing at the times given.</a:t>
            </a:r>
            <a:endParaRPr lang="en-US" sz="2800" b="1" dirty="0">
              <a:solidFill>
                <a:srgbClr val="7030A0"/>
              </a:solidFill>
            </a:endParaRPr>
          </a:p>
        </p:txBody>
      </p:sp>
      <p:graphicFrame>
        <p:nvGraphicFramePr>
          <p:cNvPr id="6" name="Table 5"/>
          <p:cNvGraphicFramePr>
            <a:graphicFrameLocks noGrp="1"/>
          </p:cNvGraphicFramePr>
          <p:nvPr>
            <p:extLst>
              <p:ext uri="{D42A27DB-BD31-4B8C-83A1-F6EECF244321}">
                <p14:modId xmlns="" xmlns:p14="http://schemas.microsoft.com/office/powerpoint/2010/main" val="3435952097"/>
              </p:ext>
            </p:extLst>
          </p:nvPr>
        </p:nvGraphicFramePr>
        <p:xfrm>
          <a:off x="2286000" y="2057400"/>
          <a:ext cx="5562600" cy="2590800"/>
        </p:xfrm>
        <a:graphic>
          <a:graphicData uri="http://schemas.openxmlformats.org/drawingml/2006/table">
            <a:tbl>
              <a:tblPr firstRow="1" bandRow="1">
                <a:tableStyleId>{5C22544A-7EE6-4342-B048-85BDC9FD1C3A}</a:tableStyleId>
              </a:tblPr>
              <a:tblGrid>
                <a:gridCol w="2109952"/>
                <a:gridCol w="3452648"/>
              </a:tblGrid>
              <a:tr h="370840">
                <a:tc>
                  <a:txBody>
                    <a:bodyPr/>
                    <a:lstStyle/>
                    <a:p>
                      <a:pPr algn="ctr"/>
                      <a:r>
                        <a:rPr lang="en-US" sz="2800" dirty="0" smtClean="0"/>
                        <a:t>7.15</a:t>
                      </a:r>
                      <a:endParaRPr lang="en-US" sz="2800" dirty="0"/>
                    </a:p>
                  </a:txBody>
                  <a:tcPr/>
                </a:tc>
                <a:tc>
                  <a:txBody>
                    <a:bodyPr/>
                    <a:lstStyle/>
                    <a:p>
                      <a:r>
                        <a:rPr lang="en-US" sz="2800" dirty="0" smtClean="0"/>
                        <a:t>shower</a:t>
                      </a:r>
                      <a:endParaRPr lang="en-US" sz="2800" dirty="0"/>
                    </a:p>
                  </a:txBody>
                  <a:tcPr/>
                </a:tc>
              </a:tr>
              <a:tr h="370840">
                <a:tc>
                  <a:txBody>
                    <a:bodyPr/>
                    <a:lstStyle/>
                    <a:p>
                      <a:pPr algn="ctr"/>
                      <a:r>
                        <a:rPr lang="en-US" sz="2800" dirty="0" smtClean="0"/>
                        <a:t>7.50</a:t>
                      </a:r>
                      <a:endParaRPr lang="en-US" sz="2800" dirty="0"/>
                    </a:p>
                  </a:txBody>
                  <a:tcPr/>
                </a:tc>
                <a:tc>
                  <a:txBody>
                    <a:bodyPr/>
                    <a:lstStyle/>
                    <a:p>
                      <a:r>
                        <a:rPr lang="en-US" sz="2800" dirty="0" smtClean="0"/>
                        <a:t>breakfast</a:t>
                      </a:r>
                      <a:endParaRPr lang="en-US" sz="2800" dirty="0"/>
                    </a:p>
                  </a:txBody>
                  <a:tcPr/>
                </a:tc>
              </a:tr>
              <a:tr h="370840">
                <a:tc>
                  <a:txBody>
                    <a:bodyPr/>
                    <a:lstStyle/>
                    <a:p>
                      <a:pPr algn="ctr"/>
                      <a:r>
                        <a:rPr lang="en-US" sz="2800" dirty="0" smtClean="0"/>
                        <a:t>8.40</a:t>
                      </a:r>
                      <a:endParaRPr lang="en-US" sz="2800" dirty="0"/>
                    </a:p>
                  </a:txBody>
                  <a:tcPr/>
                </a:tc>
                <a:tc>
                  <a:txBody>
                    <a:bodyPr/>
                    <a:lstStyle/>
                    <a:p>
                      <a:r>
                        <a:rPr lang="en-US" sz="2800" dirty="0" smtClean="0"/>
                        <a:t>catch bus to school</a:t>
                      </a:r>
                      <a:endParaRPr lang="en-US" sz="2800" dirty="0"/>
                    </a:p>
                  </a:txBody>
                  <a:tcPr/>
                </a:tc>
              </a:tr>
              <a:tr h="370840">
                <a:tc>
                  <a:txBody>
                    <a:bodyPr/>
                    <a:lstStyle/>
                    <a:p>
                      <a:pPr algn="ctr"/>
                      <a:r>
                        <a:rPr lang="en-US" sz="2800" dirty="0" smtClean="0"/>
                        <a:t>8.55</a:t>
                      </a:r>
                      <a:endParaRPr lang="en-US" sz="2800" dirty="0"/>
                    </a:p>
                  </a:txBody>
                  <a:tcPr/>
                </a:tc>
                <a:tc>
                  <a:txBody>
                    <a:bodyPr/>
                    <a:lstStyle/>
                    <a:p>
                      <a:r>
                        <a:rPr lang="en-US" sz="2800" dirty="0" smtClean="0"/>
                        <a:t>arrive at school</a:t>
                      </a:r>
                      <a:endParaRPr lang="en-US" sz="2800" dirty="0"/>
                    </a:p>
                  </a:txBody>
                  <a:tcPr/>
                </a:tc>
              </a:tr>
              <a:tr h="370840">
                <a:tc>
                  <a:txBody>
                    <a:bodyPr/>
                    <a:lstStyle/>
                    <a:p>
                      <a:pPr algn="ctr"/>
                      <a:r>
                        <a:rPr lang="en-US" sz="2800" dirty="0" smtClean="0"/>
                        <a:t>10.30</a:t>
                      </a:r>
                      <a:endParaRPr lang="en-US" sz="2800" dirty="0"/>
                    </a:p>
                  </a:txBody>
                  <a:tcPr/>
                </a:tc>
                <a:tc>
                  <a:txBody>
                    <a:bodyPr/>
                    <a:lstStyle/>
                    <a:p>
                      <a:r>
                        <a:rPr lang="en-US" sz="2800" dirty="0" err="1" smtClean="0"/>
                        <a:t>maths</a:t>
                      </a:r>
                      <a:r>
                        <a:rPr lang="en-US" sz="2800" dirty="0" smtClean="0"/>
                        <a:t> lesson</a:t>
                      </a:r>
                      <a:endParaRPr lang="en-US" sz="2800" dirty="0"/>
                    </a:p>
                  </a:txBody>
                  <a:tcPr/>
                </a:tc>
              </a:tr>
            </a:tbl>
          </a:graphicData>
        </a:graphic>
      </p:graphicFrame>
      <p:sp>
        <p:nvSpPr>
          <p:cNvPr id="7" name="Title 1"/>
          <p:cNvSpPr txBox="1">
            <a:spLocks/>
          </p:cNvSpPr>
          <p:nvPr/>
        </p:nvSpPr>
        <p:spPr>
          <a:xfrm>
            <a:off x="609600" y="5029200"/>
            <a:ext cx="8229600" cy="990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dirty="0" smtClean="0"/>
              <a:t>=&gt; </a:t>
            </a:r>
            <a:r>
              <a:rPr lang="en-US" dirty="0" smtClean="0">
                <a:solidFill>
                  <a:schemeClr val="accent6">
                    <a:lumMod val="50000"/>
                  </a:schemeClr>
                </a:solidFill>
              </a:rPr>
              <a:t>At 7.15 tomorrow</a:t>
            </a:r>
            <a:r>
              <a:rPr lang="en-US" dirty="0" smtClean="0">
                <a:solidFill>
                  <a:srgbClr val="00B050"/>
                </a:solidFill>
              </a:rPr>
              <a:t>, he’ll be having a shower.</a:t>
            </a:r>
            <a:endParaRPr lang="en-US" dirty="0">
              <a:solidFill>
                <a:srgbClr val="00B050"/>
              </a:solidFill>
            </a:endParaRPr>
          </a:p>
        </p:txBody>
      </p:sp>
    </p:spTree>
    <p:extLst>
      <p:ext uri="{BB962C8B-B14F-4D97-AF65-F5344CB8AC3E}">
        <p14:creationId xmlns="" xmlns:p14="http://schemas.microsoft.com/office/powerpoint/2010/main" val="278557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162" y="609600"/>
            <a:ext cx="8229600" cy="1143000"/>
          </a:xfrm>
        </p:spPr>
        <p:txBody>
          <a:bodyPr>
            <a:normAutofit/>
          </a:bodyPr>
          <a:lstStyle/>
          <a:p>
            <a:r>
              <a:rPr lang="en-US" sz="3200" b="1" dirty="0" smtClean="0">
                <a:solidFill>
                  <a:srgbClr val="002060"/>
                </a:solidFill>
              </a:rPr>
              <a:t>2</a:t>
            </a:r>
            <a:r>
              <a:rPr lang="en-US" sz="3200" dirty="0" smtClean="0"/>
              <a:t>.</a:t>
            </a:r>
            <a:r>
              <a:rPr lang="en-US" sz="3200" b="1" dirty="0" smtClean="0"/>
              <a:t> I</a:t>
            </a:r>
            <a:r>
              <a:rPr lang="en-US" sz="3200" b="1" dirty="0" smtClean="0">
                <a:solidFill>
                  <a:srgbClr val="FF0000"/>
                </a:solidFill>
              </a:rPr>
              <a:t>’m flying to </a:t>
            </a:r>
            <a:r>
              <a:rPr lang="en-US" sz="3200" dirty="0" smtClean="0"/>
              <a:t>Hanoi tomorrow.</a:t>
            </a:r>
            <a:endParaRPr lang="en-US" sz="3200" dirty="0"/>
          </a:p>
        </p:txBody>
      </p:sp>
      <p:cxnSp>
        <p:nvCxnSpPr>
          <p:cNvPr id="4" name="Straight Arrow Connector 3"/>
          <p:cNvCxnSpPr/>
          <p:nvPr/>
        </p:nvCxnSpPr>
        <p:spPr>
          <a:xfrm>
            <a:off x="2733067" y="1447800"/>
            <a:ext cx="1613576" cy="0"/>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sp>
        <p:nvSpPr>
          <p:cNvPr id="9" name="Title 1"/>
          <p:cNvSpPr txBox="1">
            <a:spLocks/>
          </p:cNvSpPr>
          <p:nvPr/>
        </p:nvSpPr>
        <p:spPr>
          <a:xfrm>
            <a:off x="331957" y="2209800"/>
            <a:ext cx="8229600" cy="762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a:t> </a:t>
            </a:r>
            <a:r>
              <a:rPr lang="en-US" sz="3200" dirty="0" smtClean="0"/>
              <a:t>     I’ve already had a plan to fly to Hanoi.</a:t>
            </a:r>
            <a:endParaRPr lang="en-US" sz="3200" dirty="0"/>
          </a:p>
        </p:txBody>
      </p:sp>
      <p:sp>
        <p:nvSpPr>
          <p:cNvPr id="10" name="Title 1"/>
          <p:cNvSpPr txBox="1">
            <a:spLocks/>
          </p:cNvSpPr>
          <p:nvPr/>
        </p:nvSpPr>
        <p:spPr>
          <a:xfrm>
            <a:off x="380595" y="1600200"/>
            <a:ext cx="7037962" cy="762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t>=&gt; I will do the activity in the near future.</a:t>
            </a:r>
            <a:endParaRPr lang="en-US" sz="3200" dirty="0"/>
          </a:p>
        </p:txBody>
      </p:sp>
      <p:sp>
        <p:nvSpPr>
          <p:cNvPr id="12" name="Title 1"/>
          <p:cNvSpPr txBox="1">
            <a:spLocks/>
          </p:cNvSpPr>
          <p:nvPr/>
        </p:nvSpPr>
        <p:spPr>
          <a:xfrm>
            <a:off x="380595" y="2997740"/>
            <a:ext cx="8229600" cy="71011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=&gt;  I </a:t>
            </a:r>
            <a:r>
              <a:rPr lang="en-US" sz="3200" b="1" dirty="0" smtClean="0">
                <a:solidFill>
                  <a:srgbClr val="FF0000"/>
                </a:solidFill>
              </a:rPr>
              <a:t>will be flying </a:t>
            </a:r>
            <a:r>
              <a:rPr lang="en-US" sz="3200" dirty="0" smtClean="0"/>
              <a:t>to </a:t>
            </a:r>
            <a:r>
              <a:rPr lang="en-US" sz="3200" dirty="0"/>
              <a:t>Hanoi tomorrow.</a:t>
            </a:r>
          </a:p>
        </p:txBody>
      </p:sp>
      <p:sp>
        <p:nvSpPr>
          <p:cNvPr id="13" name="Title 1"/>
          <p:cNvSpPr txBox="1">
            <a:spLocks/>
          </p:cNvSpPr>
          <p:nvPr/>
        </p:nvSpPr>
        <p:spPr>
          <a:xfrm>
            <a:off x="331957" y="3810000"/>
            <a:ext cx="8229600"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=&gt; to talk about </a:t>
            </a:r>
            <a:r>
              <a:rPr lang="en-US" sz="3200" b="1" dirty="0" smtClean="0">
                <a:solidFill>
                  <a:srgbClr val="00B050"/>
                </a:solidFill>
              </a:rPr>
              <a:t>planned events</a:t>
            </a:r>
            <a:r>
              <a:rPr lang="en-US" sz="3200" dirty="0" smtClean="0">
                <a:solidFill>
                  <a:srgbClr val="00B050"/>
                </a:solidFill>
              </a:rPr>
              <a:t> </a:t>
            </a:r>
            <a:r>
              <a:rPr lang="en-US" sz="3200" dirty="0" smtClean="0"/>
              <a:t>or </a:t>
            </a:r>
            <a:r>
              <a:rPr lang="en-US" sz="3200" b="1" dirty="0" smtClean="0">
                <a:solidFill>
                  <a:srgbClr val="7030A0"/>
                </a:solidFill>
              </a:rPr>
              <a:t>events</a:t>
            </a:r>
            <a:r>
              <a:rPr lang="en-US" sz="3200" dirty="0" smtClean="0"/>
              <a:t> that we </a:t>
            </a:r>
            <a:r>
              <a:rPr lang="en-US" sz="3200" b="1" dirty="0" smtClean="0">
                <a:solidFill>
                  <a:srgbClr val="7030A0"/>
                </a:solidFill>
              </a:rPr>
              <a:t>expect to happen</a:t>
            </a:r>
            <a:r>
              <a:rPr lang="en-US" sz="3200" dirty="0" smtClean="0"/>
              <a:t>.</a:t>
            </a:r>
            <a:endParaRPr lang="en-US" sz="3200" dirty="0"/>
          </a:p>
        </p:txBody>
      </p:sp>
      <p:sp>
        <p:nvSpPr>
          <p:cNvPr id="14" name="TextBox 13"/>
          <p:cNvSpPr txBox="1"/>
          <p:nvPr/>
        </p:nvSpPr>
        <p:spPr>
          <a:xfrm>
            <a:off x="2895600" y="228600"/>
            <a:ext cx="3467100" cy="523220"/>
          </a:xfrm>
          <a:prstGeom prst="rect">
            <a:avLst/>
          </a:prstGeom>
          <a:solidFill>
            <a:srgbClr val="FFFF00"/>
          </a:solidFill>
        </p:spPr>
        <p:txBody>
          <a:bodyPr wrap="square" rtlCol="0">
            <a:spAutoFit/>
          </a:bodyPr>
          <a:lstStyle/>
          <a:p>
            <a:pPr algn="ctr"/>
            <a:r>
              <a:rPr lang="en-US" sz="2800" b="1" dirty="0" smtClean="0">
                <a:solidFill>
                  <a:srgbClr val="00B050"/>
                </a:solidFill>
              </a:rPr>
              <a:t>Future Continuous</a:t>
            </a:r>
            <a:endParaRPr lang="en-US" sz="2800" b="1" dirty="0">
              <a:solidFill>
                <a:srgbClr val="00B050"/>
              </a:solidFill>
            </a:endParaRPr>
          </a:p>
        </p:txBody>
      </p:sp>
      <p:sp>
        <p:nvSpPr>
          <p:cNvPr id="11" name="Title 1"/>
          <p:cNvSpPr txBox="1">
            <a:spLocks/>
          </p:cNvSpPr>
          <p:nvPr/>
        </p:nvSpPr>
        <p:spPr>
          <a:xfrm>
            <a:off x="380595" y="5181600"/>
            <a:ext cx="8640188" cy="990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=&gt;  </a:t>
            </a:r>
            <a:r>
              <a:rPr lang="en-US" sz="3200" dirty="0" smtClean="0">
                <a:solidFill>
                  <a:schemeClr val="accent6">
                    <a:lumMod val="50000"/>
                  </a:schemeClr>
                </a:solidFill>
              </a:rPr>
              <a:t>Next term</a:t>
            </a:r>
            <a:r>
              <a:rPr lang="en-US" sz="3200" dirty="0" smtClean="0"/>
              <a:t>, we </a:t>
            </a:r>
            <a:r>
              <a:rPr lang="en-US" sz="3200" b="1" dirty="0" smtClean="0">
                <a:solidFill>
                  <a:srgbClr val="FF0000"/>
                </a:solidFill>
              </a:rPr>
              <a:t>will be meeting</a:t>
            </a:r>
            <a:r>
              <a:rPr lang="en-US" sz="3200" dirty="0" smtClean="0"/>
              <a:t> more regularly.</a:t>
            </a:r>
            <a:endParaRPr lang="en-US" sz="3200" dirty="0"/>
          </a:p>
        </p:txBody>
      </p:sp>
    </p:spTree>
    <p:extLst>
      <p:ext uri="{BB962C8B-B14F-4D97-AF65-F5344CB8AC3E}">
        <p14:creationId xmlns="" xmlns:p14="http://schemas.microsoft.com/office/powerpoint/2010/main" val="226474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3124200" y="381000"/>
            <a:ext cx="3276600" cy="523220"/>
          </a:xfrm>
          <a:prstGeom prst="rect">
            <a:avLst/>
          </a:prstGeom>
          <a:solidFill>
            <a:srgbClr val="FFFF00"/>
          </a:solidFill>
        </p:spPr>
        <p:txBody>
          <a:bodyPr wrap="square" rtlCol="0">
            <a:spAutoFit/>
          </a:bodyPr>
          <a:lstStyle/>
          <a:p>
            <a:pPr algn="ctr"/>
            <a:r>
              <a:rPr lang="en-US" sz="2800" b="1" dirty="0" smtClean="0">
                <a:solidFill>
                  <a:srgbClr val="00B050"/>
                </a:solidFill>
              </a:rPr>
              <a:t>Future Continuous</a:t>
            </a:r>
            <a:endParaRPr lang="en-US" sz="2800" b="1" dirty="0">
              <a:solidFill>
                <a:srgbClr val="00B050"/>
              </a:solidFill>
            </a:endParaRPr>
          </a:p>
        </p:txBody>
      </p:sp>
      <p:sp>
        <p:nvSpPr>
          <p:cNvPr id="5" name="Rectangle 4"/>
          <p:cNvSpPr/>
          <p:nvPr/>
        </p:nvSpPr>
        <p:spPr>
          <a:xfrm>
            <a:off x="403293" y="1219200"/>
            <a:ext cx="7919936" cy="523220"/>
          </a:xfrm>
          <a:prstGeom prst="rect">
            <a:avLst/>
          </a:prstGeom>
        </p:spPr>
        <p:txBody>
          <a:bodyPr wrap="square">
            <a:spAutoFit/>
          </a:bodyPr>
          <a:lstStyle/>
          <a:p>
            <a:r>
              <a:rPr lang="en-US" sz="2800" b="1" dirty="0">
                <a:solidFill>
                  <a:schemeClr val="accent6">
                    <a:lumMod val="50000"/>
                  </a:schemeClr>
                </a:solidFill>
              </a:rPr>
              <a:t>Task </a:t>
            </a:r>
            <a:r>
              <a:rPr lang="en-US" sz="2800" b="1" dirty="0" smtClean="0">
                <a:solidFill>
                  <a:schemeClr val="accent6">
                    <a:lumMod val="50000"/>
                  </a:schemeClr>
                </a:solidFill>
              </a:rPr>
              <a:t>3: </a:t>
            </a:r>
            <a:r>
              <a:rPr lang="en-US" sz="2800" b="1" dirty="0">
                <a:solidFill>
                  <a:schemeClr val="accent6">
                    <a:lumMod val="50000"/>
                  </a:schemeClr>
                </a:solidFill>
              </a:rPr>
              <a:t>Write sentences </a:t>
            </a:r>
            <a:r>
              <a:rPr lang="en-US" sz="2800" b="1" dirty="0" smtClean="0">
                <a:solidFill>
                  <a:schemeClr val="accent6">
                    <a:lumMod val="50000"/>
                  </a:schemeClr>
                </a:solidFill>
              </a:rPr>
              <a:t>about these people’s plans.</a:t>
            </a:r>
            <a:endParaRPr lang="en-US" sz="2800" b="1" dirty="0">
              <a:solidFill>
                <a:schemeClr val="accent6">
                  <a:lumMod val="50000"/>
                </a:schemeClr>
              </a:solidFill>
            </a:endParaRPr>
          </a:p>
        </p:txBody>
      </p:sp>
      <p:sp>
        <p:nvSpPr>
          <p:cNvPr id="6" name="Title 1"/>
          <p:cNvSpPr txBox="1">
            <a:spLocks/>
          </p:cNvSpPr>
          <p:nvPr/>
        </p:nvSpPr>
        <p:spPr>
          <a:xfrm>
            <a:off x="403293" y="1981200"/>
            <a:ext cx="8640188" cy="2311146"/>
          </a:xfrm>
          <a:prstGeom prst="rect">
            <a:avLst/>
          </a:prstGeom>
        </p:spPr>
        <p:txBody>
          <a:bodyPr vert="horz" lIns="91440" tIns="45720" rIns="91440" bIns="45720" rtlCol="0" anchor="ctr">
            <a:normAutofit fontScale="4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rgbClr val="00B0F0"/>
                </a:solidFill>
              </a:rPr>
              <a:t>1. </a:t>
            </a:r>
            <a:r>
              <a:rPr lang="en-US" sz="6700" dirty="0" smtClean="0">
                <a:solidFill>
                  <a:srgbClr val="00B0F0"/>
                </a:solidFill>
              </a:rPr>
              <a:t>I’m going to the supermarket later.</a:t>
            </a:r>
          </a:p>
          <a:p>
            <a:pPr algn="l">
              <a:lnSpc>
                <a:spcPct val="170000"/>
              </a:lnSpc>
            </a:pPr>
            <a:r>
              <a:rPr lang="en-US" sz="6700" dirty="0" smtClean="0">
                <a:solidFill>
                  <a:srgbClr val="7030A0"/>
                </a:solidFill>
              </a:rPr>
              <a:t>2. He’s visiting his grandparents next month. </a:t>
            </a:r>
          </a:p>
          <a:p>
            <a:pPr algn="l">
              <a:lnSpc>
                <a:spcPct val="170000"/>
              </a:lnSpc>
            </a:pPr>
            <a:r>
              <a:rPr lang="en-US" sz="6700" dirty="0" smtClean="0">
                <a:solidFill>
                  <a:srgbClr val="00B050"/>
                </a:solidFill>
              </a:rPr>
              <a:t>3. She’s watching the football match on TV tonight.</a:t>
            </a:r>
          </a:p>
          <a:p>
            <a:pPr algn="l"/>
            <a:endParaRPr lang="en-US" sz="4600" dirty="0"/>
          </a:p>
        </p:txBody>
      </p:sp>
    </p:spTree>
    <p:extLst>
      <p:ext uri="{BB962C8B-B14F-4D97-AF65-F5344CB8AC3E}">
        <p14:creationId xmlns="" xmlns:p14="http://schemas.microsoft.com/office/powerpoint/2010/main" val="36788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476" y="1238250"/>
            <a:ext cx="4267200" cy="609600"/>
          </a:xfrm>
        </p:spPr>
        <p:txBody>
          <a:bodyPr>
            <a:normAutofit/>
          </a:bodyPr>
          <a:lstStyle/>
          <a:p>
            <a:pPr algn="l"/>
            <a:r>
              <a:rPr lang="en-US" sz="3200" dirty="0" smtClean="0"/>
              <a:t> </a:t>
            </a:r>
            <a:r>
              <a:rPr lang="en-US" sz="3200" b="1" dirty="0" smtClean="0">
                <a:solidFill>
                  <a:srgbClr val="002060"/>
                </a:solidFill>
              </a:rPr>
              <a:t>3</a:t>
            </a:r>
            <a:r>
              <a:rPr lang="en-US" sz="3200" dirty="0" smtClean="0">
                <a:solidFill>
                  <a:srgbClr val="002060"/>
                </a:solidFill>
              </a:rPr>
              <a:t>.</a:t>
            </a:r>
            <a:r>
              <a:rPr lang="en-US" sz="3200" dirty="0" smtClean="0"/>
              <a:t> </a:t>
            </a:r>
            <a:r>
              <a:rPr lang="en-US" sz="3200" dirty="0" smtClean="0">
                <a:solidFill>
                  <a:schemeClr val="accent6">
                    <a:lumMod val="75000"/>
                  </a:schemeClr>
                </a:solidFill>
              </a:rPr>
              <a:t>When will you leave?</a:t>
            </a:r>
            <a:endParaRPr lang="en-US" sz="3200" dirty="0">
              <a:solidFill>
                <a:schemeClr val="accent6">
                  <a:lumMod val="75000"/>
                </a:schemeClr>
              </a:solidFill>
            </a:endParaRPr>
          </a:p>
        </p:txBody>
      </p:sp>
      <p:sp>
        <p:nvSpPr>
          <p:cNvPr id="4" name="Title 1"/>
          <p:cNvSpPr txBox="1">
            <a:spLocks/>
          </p:cNvSpPr>
          <p:nvPr/>
        </p:nvSpPr>
        <p:spPr>
          <a:xfrm>
            <a:off x="4873963" y="1279998"/>
            <a:ext cx="3124200" cy="6096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 =&gt; </a:t>
            </a:r>
            <a:r>
              <a:rPr lang="en-US" sz="3200" dirty="0" smtClean="0">
                <a:solidFill>
                  <a:srgbClr val="7030A0"/>
                </a:solidFill>
              </a:rPr>
              <a:t>Direct question</a:t>
            </a:r>
            <a:endParaRPr lang="en-US" sz="3200" dirty="0">
              <a:solidFill>
                <a:srgbClr val="7030A0"/>
              </a:solidFill>
            </a:endParaRPr>
          </a:p>
        </p:txBody>
      </p:sp>
      <p:sp>
        <p:nvSpPr>
          <p:cNvPr id="5" name="Title 1"/>
          <p:cNvSpPr txBox="1">
            <a:spLocks/>
          </p:cNvSpPr>
          <p:nvPr/>
        </p:nvSpPr>
        <p:spPr>
          <a:xfrm>
            <a:off x="493679" y="2134079"/>
            <a:ext cx="4495800" cy="609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 =&gt; </a:t>
            </a:r>
            <a:r>
              <a:rPr lang="en-US" sz="3200" dirty="0" smtClean="0">
                <a:solidFill>
                  <a:srgbClr val="0070C0"/>
                </a:solidFill>
              </a:rPr>
              <a:t>Can you let me know</a:t>
            </a:r>
            <a:endParaRPr lang="en-US" sz="3200" dirty="0">
              <a:solidFill>
                <a:srgbClr val="0070C0"/>
              </a:solidFill>
            </a:endParaRPr>
          </a:p>
        </p:txBody>
      </p:sp>
      <p:sp>
        <p:nvSpPr>
          <p:cNvPr id="6" name="Title 1"/>
          <p:cNvSpPr txBox="1">
            <a:spLocks/>
          </p:cNvSpPr>
          <p:nvPr/>
        </p:nvSpPr>
        <p:spPr>
          <a:xfrm>
            <a:off x="4637662" y="2109520"/>
            <a:ext cx="4267200" cy="609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accent6">
                    <a:lumMod val="50000"/>
                  </a:schemeClr>
                </a:solidFill>
              </a:rPr>
              <a:t>when </a:t>
            </a:r>
            <a:r>
              <a:rPr lang="en-US" sz="3200" dirty="0" smtClean="0">
                <a:solidFill>
                  <a:srgbClr val="7030A0"/>
                </a:solidFill>
              </a:rPr>
              <a:t>will</a:t>
            </a:r>
            <a:r>
              <a:rPr lang="en-US" sz="3200" dirty="0" smtClean="0">
                <a:solidFill>
                  <a:schemeClr val="accent6">
                    <a:lumMod val="50000"/>
                  </a:schemeClr>
                </a:solidFill>
              </a:rPr>
              <a:t> you  </a:t>
            </a:r>
            <a:r>
              <a:rPr lang="en-US" sz="3200" dirty="0" smtClean="0">
                <a:solidFill>
                  <a:srgbClr val="7030A0"/>
                </a:solidFill>
              </a:rPr>
              <a:t>leave</a:t>
            </a:r>
            <a:r>
              <a:rPr lang="en-US" sz="3200" dirty="0" smtClean="0">
                <a:solidFill>
                  <a:schemeClr val="accent6">
                    <a:lumMod val="50000"/>
                  </a:schemeClr>
                </a:solidFill>
              </a:rPr>
              <a:t>?</a:t>
            </a:r>
            <a:endParaRPr lang="en-US" sz="3200" dirty="0">
              <a:solidFill>
                <a:schemeClr val="accent6">
                  <a:lumMod val="50000"/>
                </a:schemeClr>
              </a:solidFill>
            </a:endParaRPr>
          </a:p>
        </p:txBody>
      </p:sp>
      <p:sp>
        <p:nvSpPr>
          <p:cNvPr id="8" name="Curved Down Arrow 7"/>
          <p:cNvSpPr/>
          <p:nvPr/>
        </p:nvSpPr>
        <p:spPr>
          <a:xfrm rot="394870">
            <a:off x="5959653" y="1905810"/>
            <a:ext cx="1091930" cy="3429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itle 1"/>
          <p:cNvSpPr txBox="1">
            <a:spLocks/>
          </p:cNvSpPr>
          <p:nvPr/>
        </p:nvSpPr>
        <p:spPr>
          <a:xfrm>
            <a:off x="509892" y="2743679"/>
            <a:ext cx="7934528" cy="609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 =&gt; </a:t>
            </a:r>
            <a:r>
              <a:rPr lang="en-US" sz="3200" dirty="0" smtClean="0">
                <a:solidFill>
                  <a:srgbClr val="0070C0"/>
                </a:solidFill>
              </a:rPr>
              <a:t>Can you let me know </a:t>
            </a:r>
            <a:r>
              <a:rPr lang="en-US" sz="3200" dirty="0" smtClean="0">
                <a:solidFill>
                  <a:schemeClr val="accent6">
                    <a:lumMod val="50000"/>
                  </a:schemeClr>
                </a:solidFill>
              </a:rPr>
              <a:t>when you </a:t>
            </a:r>
            <a:r>
              <a:rPr lang="en-US" sz="3200" dirty="0" smtClean="0">
                <a:solidFill>
                  <a:srgbClr val="7030A0"/>
                </a:solidFill>
              </a:rPr>
              <a:t>will leave </a:t>
            </a:r>
            <a:r>
              <a:rPr lang="en-US" sz="3200" dirty="0" smtClean="0"/>
              <a:t>?</a:t>
            </a:r>
            <a:endParaRPr lang="en-US" sz="3200" dirty="0"/>
          </a:p>
        </p:txBody>
      </p:sp>
      <p:sp>
        <p:nvSpPr>
          <p:cNvPr id="10" name="Title 1"/>
          <p:cNvSpPr txBox="1">
            <a:spLocks/>
          </p:cNvSpPr>
          <p:nvPr/>
        </p:nvSpPr>
        <p:spPr>
          <a:xfrm>
            <a:off x="517998" y="3388947"/>
            <a:ext cx="8336604" cy="609600"/>
          </a:xfrm>
          <a:prstGeom prst="rect">
            <a:avLst/>
          </a:prstGeom>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 </a:t>
            </a:r>
            <a:r>
              <a:rPr lang="en-US" sz="3500" dirty="0" smtClean="0"/>
              <a:t>=&gt; </a:t>
            </a:r>
            <a:r>
              <a:rPr lang="en-US" sz="3500" dirty="0" smtClean="0">
                <a:solidFill>
                  <a:srgbClr val="0070C0"/>
                </a:solidFill>
              </a:rPr>
              <a:t>Can you let me know </a:t>
            </a:r>
            <a:r>
              <a:rPr lang="en-US" sz="3500" dirty="0" smtClean="0">
                <a:solidFill>
                  <a:schemeClr val="accent6">
                    <a:lumMod val="50000"/>
                  </a:schemeClr>
                </a:solidFill>
              </a:rPr>
              <a:t>when you </a:t>
            </a:r>
            <a:r>
              <a:rPr lang="en-US" sz="3500" dirty="0" smtClean="0">
                <a:solidFill>
                  <a:srgbClr val="FF0000"/>
                </a:solidFill>
              </a:rPr>
              <a:t>will be leaving </a:t>
            </a:r>
            <a:r>
              <a:rPr lang="en-US" sz="3500" dirty="0" smtClean="0"/>
              <a:t>?</a:t>
            </a:r>
            <a:endParaRPr lang="en-US" sz="3500" dirty="0"/>
          </a:p>
        </p:txBody>
      </p:sp>
      <p:sp>
        <p:nvSpPr>
          <p:cNvPr id="11" name="Title 1"/>
          <p:cNvSpPr txBox="1">
            <a:spLocks/>
          </p:cNvSpPr>
          <p:nvPr/>
        </p:nvSpPr>
        <p:spPr>
          <a:xfrm>
            <a:off x="595819" y="5410200"/>
            <a:ext cx="8229600"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 to make </a:t>
            </a:r>
            <a:r>
              <a:rPr lang="en-US" sz="3200" b="1" dirty="0" smtClean="0">
                <a:solidFill>
                  <a:srgbClr val="00B050"/>
                </a:solidFill>
              </a:rPr>
              <a:t>polite enquiries </a:t>
            </a:r>
            <a:r>
              <a:rPr lang="en-US" sz="3200" i="1" dirty="0" smtClean="0">
                <a:solidFill>
                  <a:srgbClr val="7030A0"/>
                </a:solidFill>
              </a:rPr>
              <a:t>(ask about somebody’s plans politely)</a:t>
            </a:r>
            <a:endParaRPr lang="en-US" sz="3200" i="1" dirty="0">
              <a:solidFill>
                <a:srgbClr val="7030A0"/>
              </a:solidFill>
            </a:endParaRPr>
          </a:p>
        </p:txBody>
      </p:sp>
      <p:sp>
        <p:nvSpPr>
          <p:cNvPr id="12" name="TextBox 11"/>
          <p:cNvSpPr txBox="1"/>
          <p:nvPr/>
        </p:nvSpPr>
        <p:spPr>
          <a:xfrm>
            <a:off x="2798081" y="304800"/>
            <a:ext cx="3467100" cy="523220"/>
          </a:xfrm>
          <a:prstGeom prst="rect">
            <a:avLst/>
          </a:prstGeom>
          <a:solidFill>
            <a:srgbClr val="FFFF00"/>
          </a:solidFill>
        </p:spPr>
        <p:txBody>
          <a:bodyPr wrap="square" rtlCol="0">
            <a:spAutoFit/>
          </a:bodyPr>
          <a:lstStyle/>
          <a:p>
            <a:pPr algn="ctr"/>
            <a:r>
              <a:rPr lang="en-US" sz="2800" b="1" dirty="0" smtClean="0">
                <a:solidFill>
                  <a:srgbClr val="00B050"/>
                </a:solidFill>
              </a:rPr>
              <a:t>Future Continuous</a:t>
            </a:r>
            <a:endParaRPr lang="en-US" sz="2800" b="1" dirty="0">
              <a:solidFill>
                <a:srgbClr val="00B050"/>
              </a:solidFill>
            </a:endParaRPr>
          </a:p>
        </p:txBody>
      </p:sp>
      <p:sp>
        <p:nvSpPr>
          <p:cNvPr id="13" name="Title 1"/>
          <p:cNvSpPr txBox="1">
            <a:spLocks/>
          </p:cNvSpPr>
          <p:nvPr/>
        </p:nvSpPr>
        <p:spPr>
          <a:xfrm>
            <a:off x="616896" y="4172024"/>
            <a:ext cx="8336604" cy="609600"/>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 </a:t>
            </a:r>
            <a:r>
              <a:rPr lang="en-US" sz="3500" dirty="0" smtClean="0"/>
              <a:t>=&gt; </a:t>
            </a:r>
            <a:r>
              <a:rPr lang="en-US" sz="3200" dirty="0" smtClean="0">
                <a:solidFill>
                  <a:schemeClr val="accent6">
                    <a:lumMod val="50000"/>
                  </a:schemeClr>
                </a:solidFill>
              </a:rPr>
              <a:t>When </a:t>
            </a:r>
            <a:r>
              <a:rPr lang="en-US" sz="3200" dirty="0" smtClean="0">
                <a:solidFill>
                  <a:srgbClr val="FF0000"/>
                </a:solidFill>
              </a:rPr>
              <a:t>will </a:t>
            </a:r>
            <a:r>
              <a:rPr lang="en-US" sz="3200" dirty="0" smtClean="0">
                <a:solidFill>
                  <a:schemeClr val="accent6">
                    <a:lumMod val="50000"/>
                  </a:schemeClr>
                </a:solidFill>
              </a:rPr>
              <a:t>you </a:t>
            </a:r>
            <a:r>
              <a:rPr lang="en-US" sz="3200" dirty="0" smtClean="0">
                <a:solidFill>
                  <a:srgbClr val="FF0000"/>
                </a:solidFill>
              </a:rPr>
              <a:t>be leaving </a:t>
            </a:r>
            <a:r>
              <a:rPr lang="en-US" sz="3200" dirty="0" smtClean="0"/>
              <a:t>?</a:t>
            </a:r>
            <a:endParaRPr lang="en-US" sz="3200" dirty="0"/>
          </a:p>
        </p:txBody>
      </p:sp>
      <p:sp>
        <p:nvSpPr>
          <p:cNvPr id="3" name="Down Arrow 2"/>
          <p:cNvSpPr/>
          <p:nvPr/>
        </p:nvSpPr>
        <p:spPr>
          <a:xfrm>
            <a:off x="2895600" y="4803296"/>
            <a:ext cx="228600" cy="533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581399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wipe(up)">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animBg="1"/>
      <p:bldP spid="9" grpId="0"/>
      <p:bldP spid="10" grpId="0"/>
      <p:bldP spid="11" grpId="0"/>
      <p:bldP spid="13" grpId="0"/>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830" y="1066800"/>
            <a:ext cx="8574770" cy="762000"/>
          </a:xfrm>
        </p:spPr>
        <p:txBody>
          <a:bodyPr>
            <a:noAutofit/>
          </a:bodyPr>
          <a:lstStyle/>
          <a:p>
            <a:pPr algn="l"/>
            <a:r>
              <a:rPr lang="en-US" sz="2800" b="1" dirty="0">
                <a:solidFill>
                  <a:srgbClr val="0070C0"/>
                </a:solidFill>
              </a:rPr>
              <a:t>Task </a:t>
            </a:r>
            <a:r>
              <a:rPr lang="en-US" sz="2800" b="1" dirty="0" smtClean="0">
                <a:solidFill>
                  <a:srgbClr val="0070C0"/>
                </a:solidFill>
              </a:rPr>
              <a:t>4: Rephrase the questions to make polite questions.</a:t>
            </a:r>
            <a:endParaRPr lang="en-US" sz="2800" dirty="0">
              <a:solidFill>
                <a:srgbClr val="0070C0"/>
              </a:solidFill>
            </a:endParaRPr>
          </a:p>
        </p:txBody>
      </p:sp>
      <p:sp>
        <p:nvSpPr>
          <p:cNvPr id="4" name="TextBox 3"/>
          <p:cNvSpPr txBox="1"/>
          <p:nvPr/>
        </p:nvSpPr>
        <p:spPr>
          <a:xfrm>
            <a:off x="2798081" y="304800"/>
            <a:ext cx="3467100" cy="523220"/>
          </a:xfrm>
          <a:prstGeom prst="rect">
            <a:avLst/>
          </a:prstGeom>
          <a:solidFill>
            <a:srgbClr val="FFFF00"/>
          </a:solidFill>
        </p:spPr>
        <p:txBody>
          <a:bodyPr wrap="square" rtlCol="0">
            <a:spAutoFit/>
          </a:bodyPr>
          <a:lstStyle/>
          <a:p>
            <a:pPr algn="ctr"/>
            <a:r>
              <a:rPr lang="en-US" sz="2800" b="1" dirty="0" smtClean="0">
                <a:solidFill>
                  <a:srgbClr val="00B050"/>
                </a:solidFill>
              </a:rPr>
              <a:t>Future Continuous</a:t>
            </a:r>
            <a:endParaRPr lang="en-US" sz="2800" b="1" dirty="0">
              <a:solidFill>
                <a:srgbClr val="00B050"/>
              </a:solidFill>
            </a:endParaRPr>
          </a:p>
        </p:txBody>
      </p:sp>
      <p:sp>
        <p:nvSpPr>
          <p:cNvPr id="5" name="Title 1"/>
          <p:cNvSpPr txBox="1">
            <a:spLocks/>
          </p:cNvSpPr>
          <p:nvPr/>
        </p:nvSpPr>
        <p:spPr>
          <a:xfrm>
            <a:off x="403293" y="1676400"/>
            <a:ext cx="8640188" cy="8382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rgbClr val="7030A0"/>
                </a:solidFill>
              </a:rPr>
              <a:t>1.</a:t>
            </a:r>
            <a:r>
              <a:rPr lang="en-US" sz="4600" dirty="0" smtClean="0">
                <a:solidFill>
                  <a:srgbClr val="00B0F0"/>
                </a:solidFill>
              </a:rPr>
              <a:t> </a:t>
            </a:r>
            <a:r>
              <a:rPr lang="en-US" sz="4600" dirty="0" smtClean="0">
                <a:solidFill>
                  <a:schemeClr val="accent6">
                    <a:lumMod val="50000"/>
                  </a:schemeClr>
                </a:solidFill>
              </a:rPr>
              <a:t>What time are you leaving school?</a:t>
            </a:r>
          </a:p>
        </p:txBody>
      </p:sp>
      <p:sp>
        <p:nvSpPr>
          <p:cNvPr id="6" name="Title 1"/>
          <p:cNvSpPr txBox="1">
            <a:spLocks/>
          </p:cNvSpPr>
          <p:nvPr/>
        </p:nvSpPr>
        <p:spPr>
          <a:xfrm>
            <a:off x="288587" y="2286000"/>
            <a:ext cx="8640188" cy="8382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chemeClr val="accent6">
                    <a:lumMod val="50000"/>
                  </a:schemeClr>
                </a:solidFill>
              </a:rPr>
              <a:t>=&gt; </a:t>
            </a:r>
            <a:r>
              <a:rPr lang="en-US" sz="4600" dirty="0" smtClean="0">
                <a:solidFill>
                  <a:srgbClr val="002060"/>
                </a:solidFill>
              </a:rPr>
              <a:t>What time will you be leaving school?</a:t>
            </a:r>
          </a:p>
        </p:txBody>
      </p:sp>
      <p:sp>
        <p:nvSpPr>
          <p:cNvPr id="7" name="Title 1"/>
          <p:cNvSpPr txBox="1">
            <a:spLocks/>
          </p:cNvSpPr>
          <p:nvPr/>
        </p:nvSpPr>
        <p:spPr>
          <a:xfrm>
            <a:off x="403293" y="2971800"/>
            <a:ext cx="8640188" cy="8382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chemeClr val="accent6">
                    <a:lumMod val="50000"/>
                  </a:schemeClr>
                </a:solidFill>
              </a:rPr>
              <a:t>2</a:t>
            </a:r>
            <a:r>
              <a:rPr lang="en-US" sz="4600" dirty="0" smtClean="0">
                <a:solidFill>
                  <a:srgbClr val="00B050"/>
                </a:solidFill>
              </a:rPr>
              <a:t>. </a:t>
            </a:r>
            <a:r>
              <a:rPr lang="en-US" sz="4600" dirty="0" smtClean="0">
                <a:solidFill>
                  <a:schemeClr val="accent6">
                    <a:lumMod val="50000"/>
                  </a:schemeClr>
                </a:solidFill>
              </a:rPr>
              <a:t>Are you going to stay overnight?</a:t>
            </a:r>
          </a:p>
        </p:txBody>
      </p:sp>
      <p:sp>
        <p:nvSpPr>
          <p:cNvPr id="8" name="Title 1"/>
          <p:cNvSpPr txBox="1">
            <a:spLocks/>
          </p:cNvSpPr>
          <p:nvPr/>
        </p:nvSpPr>
        <p:spPr>
          <a:xfrm>
            <a:off x="360897" y="3829456"/>
            <a:ext cx="8640188" cy="76200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rgbClr val="002060"/>
                </a:solidFill>
              </a:rPr>
              <a:t>=&gt; Will you be going to stay overnight?</a:t>
            </a:r>
          </a:p>
        </p:txBody>
      </p:sp>
      <p:sp>
        <p:nvSpPr>
          <p:cNvPr id="9" name="Title 1"/>
          <p:cNvSpPr txBox="1">
            <a:spLocks/>
          </p:cNvSpPr>
          <p:nvPr/>
        </p:nvSpPr>
        <p:spPr>
          <a:xfrm>
            <a:off x="429233" y="4575243"/>
            <a:ext cx="8640188" cy="8382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chemeClr val="accent6">
                    <a:lumMod val="50000"/>
                  </a:schemeClr>
                </a:solidFill>
              </a:rPr>
              <a:t>3. What do you plan to do this evening?</a:t>
            </a:r>
          </a:p>
        </p:txBody>
      </p:sp>
      <p:sp>
        <p:nvSpPr>
          <p:cNvPr id="10" name="Title 1"/>
          <p:cNvSpPr txBox="1">
            <a:spLocks/>
          </p:cNvSpPr>
          <p:nvPr/>
        </p:nvSpPr>
        <p:spPr>
          <a:xfrm>
            <a:off x="360897" y="5334000"/>
            <a:ext cx="8640188" cy="8382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70000"/>
              </a:lnSpc>
            </a:pPr>
            <a:r>
              <a:rPr lang="en-US" sz="4600" dirty="0" smtClean="0">
                <a:solidFill>
                  <a:srgbClr val="002060"/>
                </a:solidFill>
              </a:rPr>
              <a:t>=&gt; What will you be doing this evening?</a:t>
            </a:r>
          </a:p>
        </p:txBody>
      </p:sp>
    </p:spTree>
    <p:extLst>
      <p:ext uri="{BB962C8B-B14F-4D97-AF65-F5344CB8AC3E}">
        <p14:creationId xmlns="" xmlns:p14="http://schemas.microsoft.com/office/powerpoint/2010/main" val="2706482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3352800" y="304800"/>
            <a:ext cx="3048000" cy="523220"/>
          </a:xfrm>
          <a:prstGeom prst="rect">
            <a:avLst/>
          </a:prstGeom>
          <a:solidFill>
            <a:schemeClr val="accent6">
              <a:lumMod val="20000"/>
              <a:lumOff val="80000"/>
            </a:schemeClr>
          </a:solidFill>
        </p:spPr>
        <p:txBody>
          <a:bodyPr wrap="square" rtlCol="0">
            <a:spAutoFit/>
          </a:bodyPr>
          <a:lstStyle/>
          <a:p>
            <a:pPr algn="ctr"/>
            <a:r>
              <a:rPr lang="en-US" sz="2800" b="1" dirty="0" smtClean="0">
                <a:solidFill>
                  <a:srgbClr val="7030A0"/>
                </a:solidFill>
              </a:rPr>
              <a:t>Future Perfect</a:t>
            </a:r>
            <a:endParaRPr lang="en-US" sz="2800" b="1" dirty="0">
              <a:solidFill>
                <a:srgbClr val="7030A0"/>
              </a:solidFill>
            </a:endParaRPr>
          </a:p>
        </p:txBody>
      </p:sp>
      <p:sp>
        <p:nvSpPr>
          <p:cNvPr id="5" name="Title 1"/>
          <p:cNvSpPr txBox="1">
            <a:spLocks/>
          </p:cNvSpPr>
          <p:nvPr/>
        </p:nvSpPr>
        <p:spPr>
          <a:xfrm>
            <a:off x="345698" y="1143000"/>
            <a:ext cx="8385847" cy="91440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rgbClr val="002060"/>
                </a:solidFill>
              </a:rPr>
              <a:t>4.</a:t>
            </a:r>
            <a:r>
              <a:rPr lang="en-US" sz="3200" dirty="0" smtClean="0"/>
              <a:t> </a:t>
            </a:r>
            <a:r>
              <a:rPr lang="en-US" sz="3200" dirty="0" smtClean="0">
                <a:solidFill>
                  <a:schemeClr val="accent6">
                    <a:lumMod val="50000"/>
                  </a:schemeClr>
                </a:solidFill>
              </a:rPr>
              <a:t>By the end of the year</a:t>
            </a:r>
            <a:r>
              <a:rPr lang="en-US" sz="3200" dirty="0" smtClean="0"/>
              <a:t>, they </a:t>
            </a:r>
            <a:r>
              <a:rPr lang="en-US" sz="3200" b="1" i="1" dirty="0" smtClean="0">
                <a:solidFill>
                  <a:srgbClr val="7030A0"/>
                </a:solidFill>
              </a:rPr>
              <a:t>will have made </a:t>
            </a:r>
            <a:r>
              <a:rPr lang="en-US" sz="3200" dirty="0" smtClean="0"/>
              <a:t>their school better.  </a:t>
            </a:r>
            <a:endParaRPr lang="en-US" sz="3200" dirty="0"/>
          </a:p>
        </p:txBody>
      </p:sp>
      <p:cxnSp>
        <p:nvCxnSpPr>
          <p:cNvPr id="7" name="Straight Arrow Connector 6"/>
          <p:cNvCxnSpPr/>
          <p:nvPr/>
        </p:nvCxnSpPr>
        <p:spPr>
          <a:xfrm>
            <a:off x="5255834" y="1627762"/>
            <a:ext cx="2362200" cy="0"/>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537051" y="2735142"/>
            <a:ext cx="6248400" cy="0"/>
          </a:xfrm>
          <a:prstGeom prst="straightConnector1">
            <a:avLst/>
          </a:prstGeom>
          <a:ln w="381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838528" y="2523696"/>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838528" y="2987346"/>
            <a:ext cx="2693447"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089528" y="2050151"/>
            <a:ext cx="914400" cy="523220"/>
          </a:xfrm>
          <a:prstGeom prst="rect">
            <a:avLst/>
          </a:prstGeom>
          <a:noFill/>
        </p:spPr>
        <p:txBody>
          <a:bodyPr wrap="square" rtlCol="0">
            <a:spAutoFit/>
          </a:bodyPr>
          <a:lstStyle/>
          <a:p>
            <a:r>
              <a:rPr lang="en-US" sz="2800" dirty="0" smtClean="0"/>
              <a:t> </a:t>
            </a:r>
            <a:r>
              <a:rPr lang="en-US" sz="2800" i="1" dirty="0" smtClean="0">
                <a:solidFill>
                  <a:srgbClr val="0070C0"/>
                </a:solidFill>
              </a:rPr>
              <a:t>now</a:t>
            </a:r>
            <a:endParaRPr lang="en-US" sz="2800" i="1" dirty="0">
              <a:solidFill>
                <a:srgbClr val="0070C0"/>
              </a:solidFill>
            </a:endParaRPr>
          </a:p>
        </p:txBody>
      </p:sp>
      <p:cxnSp>
        <p:nvCxnSpPr>
          <p:cNvPr id="14" name="Straight Connector 13"/>
          <p:cNvCxnSpPr/>
          <p:nvPr/>
        </p:nvCxnSpPr>
        <p:spPr>
          <a:xfrm>
            <a:off x="4563894" y="2541173"/>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1833664" y="4971142"/>
            <a:ext cx="5329136"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3" name="Group 2"/>
          <p:cNvGrpSpPr/>
          <p:nvPr/>
        </p:nvGrpSpPr>
        <p:grpSpPr>
          <a:xfrm>
            <a:off x="1532187" y="4507001"/>
            <a:ext cx="6248400" cy="544381"/>
            <a:chOff x="1532187" y="4507001"/>
            <a:chExt cx="6248400" cy="544381"/>
          </a:xfrm>
        </p:grpSpPr>
        <p:grpSp>
          <p:nvGrpSpPr>
            <p:cNvPr id="2" name="Group 1"/>
            <p:cNvGrpSpPr/>
            <p:nvPr/>
          </p:nvGrpSpPr>
          <p:grpSpPr>
            <a:xfrm>
              <a:off x="1532187" y="4507492"/>
              <a:ext cx="6248400" cy="543890"/>
              <a:chOff x="1532187" y="4507492"/>
              <a:chExt cx="6248400" cy="543890"/>
            </a:xfrm>
          </p:grpSpPr>
          <p:cxnSp>
            <p:nvCxnSpPr>
              <p:cNvPr id="15" name="Straight Arrow Connector 14"/>
              <p:cNvCxnSpPr/>
              <p:nvPr/>
            </p:nvCxnSpPr>
            <p:spPr>
              <a:xfrm>
                <a:off x="1532187" y="4718938"/>
                <a:ext cx="6248400" cy="0"/>
              </a:xfrm>
              <a:prstGeom prst="straightConnector1">
                <a:avLst/>
              </a:prstGeom>
              <a:ln w="38100">
                <a:solidFill>
                  <a:srgbClr val="00B050"/>
                </a:solidFill>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833664" y="4507492"/>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grpSp>
        <p:cxnSp>
          <p:nvCxnSpPr>
            <p:cNvPr id="20" name="Straight Connector 19"/>
            <p:cNvCxnSpPr/>
            <p:nvPr/>
          </p:nvCxnSpPr>
          <p:spPr>
            <a:xfrm>
              <a:off x="7162800" y="4507001"/>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grpSp>
      <p:sp>
        <p:nvSpPr>
          <p:cNvPr id="22" name="TextBox 21"/>
          <p:cNvSpPr txBox="1"/>
          <p:nvPr/>
        </p:nvSpPr>
        <p:spPr>
          <a:xfrm>
            <a:off x="5627451" y="3983781"/>
            <a:ext cx="3352800" cy="523220"/>
          </a:xfrm>
          <a:prstGeom prst="rect">
            <a:avLst/>
          </a:prstGeom>
          <a:noFill/>
        </p:spPr>
        <p:txBody>
          <a:bodyPr wrap="square" rtlCol="0">
            <a:spAutoFit/>
          </a:bodyPr>
          <a:lstStyle/>
          <a:p>
            <a:r>
              <a:rPr lang="en-US" sz="2800" dirty="0" smtClean="0"/>
              <a:t> </a:t>
            </a:r>
            <a:r>
              <a:rPr lang="en-US" sz="2800" dirty="0" smtClean="0">
                <a:solidFill>
                  <a:schemeClr val="accent6">
                    <a:lumMod val="50000"/>
                  </a:schemeClr>
                </a:solidFill>
              </a:rPr>
              <a:t>the end of the year</a:t>
            </a:r>
            <a:endParaRPr lang="en-US" sz="2800" dirty="0">
              <a:solidFill>
                <a:schemeClr val="accent6">
                  <a:lumMod val="50000"/>
                </a:schemeClr>
              </a:solidFill>
            </a:endParaRPr>
          </a:p>
        </p:txBody>
      </p:sp>
      <p:sp>
        <p:nvSpPr>
          <p:cNvPr id="24" name="TextBox 23"/>
          <p:cNvSpPr txBox="1"/>
          <p:nvPr/>
        </p:nvSpPr>
        <p:spPr>
          <a:xfrm>
            <a:off x="1367142" y="5077322"/>
            <a:ext cx="942772" cy="523220"/>
          </a:xfrm>
          <a:prstGeom prst="rect">
            <a:avLst/>
          </a:prstGeom>
          <a:noFill/>
        </p:spPr>
        <p:txBody>
          <a:bodyPr wrap="square" rtlCol="0">
            <a:spAutoFit/>
          </a:bodyPr>
          <a:lstStyle/>
          <a:p>
            <a:r>
              <a:rPr lang="en-US" sz="2800" dirty="0" smtClean="0"/>
              <a:t> </a:t>
            </a:r>
            <a:r>
              <a:rPr lang="en-US" sz="2800" i="1" dirty="0" smtClean="0">
                <a:solidFill>
                  <a:srgbClr val="0070C0"/>
                </a:solidFill>
              </a:rPr>
              <a:t>past</a:t>
            </a:r>
            <a:endParaRPr lang="en-US" sz="2800" i="1" dirty="0">
              <a:solidFill>
                <a:srgbClr val="0070C0"/>
              </a:solidFill>
            </a:endParaRPr>
          </a:p>
        </p:txBody>
      </p:sp>
      <p:sp>
        <p:nvSpPr>
          <p:cNvPr id="25" name="TextBox 24"/>
          <p:cNvSpPr txBox="1"/>
          <p:nvPr/>
        </p:nvSpPr>
        <p:spPr>
          <a:xfrm>
            <a:off x="1778500" y="3236068"/>
            <a:ext cx="5951787" cy="523220"/>
          </a:xfrm>
          <a:prstGeom prst="rect">
            <a:avLst/>
          </a:prstGeom>
          <a:noFill/>
        </p:spPr>
        <p:txBody>
          <a:bodyPr wrap="square" rtlCol="0">
            <a:spAutoFit/>
          </a:bodyPr>
          <a:lstStyle/>
          <a:p>
            <a:r>
              <a:rPr lang="en-US" sz="2800" dirty="0" smtClean="0"/>
              <a:t> They </a:t>
            </a:r>
            <a:r>
              <a:rPr lang="en-US" sz="2800" b="1" dirty="0" smtClean="0">
                <a:solidFill>
                  <a:srgbClr val="FF0000"/>
                </a:solidFill>
              </a:rPr>
              <a:t>have made </a:t>
            </a:r>
            <a:r>
              <a:rPr lang="en-US" sz="2800" dirty="0" smtClean="0"/>
              <a:t>the school better. </a:t>
            </a:r>
            <a:endParaRPr lang="en-US" sz="2800" dirty="0"/>
          </a:p>
        </p:txBody>
      </p:sp>
      <p:sp>
        <p:nvSpPr>
          <p:cNvPr id="26" name="TextBox 25"/>
          <p:cNvSpPr txBox="1"/>
          <p:nvPr/>
        </p:nvSpPr>
        <p:spPr>
          <a:xfrm>
            <a:off x="1833664" y="5600542"/>
            <a:ext cx="6472136" cy="523220"/>
          </a:xfrm>
          <a:prstGeom prst="rect">
            <a:avLst/>
          </a:prstGeom>
          <a:noFill/>
        </p:spPr>
        <p:txBody>
          <a:bodyPr wrap="square" rtlCol="0">
            <a:spAutoFit/>
          </a:bodyPr>
          <a:lstStyle/>
          <a:p>
            <a:r>
              <a:rPr lang="en-US" sz="2800" dirty="0" smtClean="0"/>
              <a:t> They </a:t>
            </a:r>
            <a:r>
              <a:rPr lang="en-US" sz="2800" b="1" dirty="0" smtClean="0">
                <a:solidFill>
                  <a:srgbClr val="FF0000"/>
                </a:solidFill>
              </a:rPr>
              <a:t>will</a:t>
            </a:r>
            <a:r>
              <a:rPr lang="en-US" sz="2800" dirty="0" smtClean="0"/>
              <a:t> </a:t>
            </a:r>
            <a:r>
              <a:rPr lang="en-US" sz="2800" b="1" dirty="0" smtClean="0">
                <a:solidFill>
                  <a:srgbClr val="FF0000"/>
                </a:solidFill>
              </a:rPr>
              <a:t>have made </a:t>
            </a:r>
            <a:r>
              <a:rPr lang="en-US" sz="2800" dirty="0" smtClean="0"/>
              <a:t>the school better. </a:t>
            </a:r>
            <a:endParaRPr lang="en-US" sz="2800" dirty="0"/>
          </a:p>
        </p:txBody>
      </p:sp>
      <p:cxnSp>
        <p:nvCxnSpPr>
          <p:cNvPr id="28" name="Straight Arrow Connector 27"/>
          <p:cNvCxnSpPr/>
          <p:nvPr/>
        </p:nvCxnSpPr>
        <p:spPr>
          <a:xfrm>
            <a:off x="1838528" y="3236068"/>
            <a:ext cx="0" cy="1107332"/>
          </a:xfrm>
          <a:prstGeom prst="straightConnector1">
            <a:avLst/>
          </a:prstGeom>
          <a:ln w="12700">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3821410" y="5077322"/>
            <a:ext cx="1434424" cy="523220"/>
          </a:xfrm>
          <a:prstGeom prst="rect">
            <a:avLst/>
          </a:prstGeom>
          <a:noFill/>
        </p:spPr>
        <p:txBody>
          <a:bodyPr wrap="square" rtlCol="0">
            <a:spAutoFit/>
          </a:bodyPr>
          <a:lstStyle/>
          <a:p>
            <a:r>
              <a:rPr lang="en-US" sz="2800" dirty="0" smtClean="0"/>
              <a:t> </a:t>
            </a:r>
            <a:r>
              <a:rPr lang="en-US" sz="2800" i="1" dirty="0" smtClean="0">
                <a:solidFill>
                  <a:srgbClr val="0070C0"/>
                </a:solidFill>
              </a:rPr>
              <a:t>present</a:t>
            </a:r>
            <a:endParaRPr lang="en-US" sz="2800" i="1" dirty="0">
              <a:solidFill>
                <a:srgbClr val="0070C0"/>
              </a:solidFill>
            </a:endParaRPr>
          </a:p>
        </p:txBody>
      </p:sp>
      <p:sp>
        <p:nvSpPr>
          <p:cNvPr id="30" name="TextBox 29"/>
          <p:cNvSpPr txBox="1"/>
          <p:nvPr/>
        </p:nvSpPr>
        <p:spPr>
          <a:xfrm>
            <a:off x="6586639" y="5083291"/>
            <a:ext cx="1198812" cy="523220"/>
          </a:xfrm>
          <a:prstGeom prst="rect">
            <a:avLst/>
          </a:prstGeom>
          <a:noFill/>
        </p:spPr>
        <p:txBody>
          <a:bodyPr wrap="square" rtlCol="0">
            <a:spAutoFit/>
          </a:bodyPr>
          <a:lstStyle/>
          <a:p>
            <a:r>
              <a:rPr lang="en-US" sz="2800" dirty="0" smtClean="0"/>
              <a:t> </a:t>
            </a:r>
            <a:r>
              <a:rPr lang="en-US" sz="2800" i="1" dirty="0" smtClean="0">
                <a:solidFill>
                  <a:srgbClr val="0070C0"/>
                </a:solidFill>
              </a:rPr>
              <a:t>future</a:t>
            </a:r>
            <a:endParaRPr lang="en-US" sz="2800" i="1" dirty="0">
              <a:solidFill>
                <a:srgbClr val="0070C0"/>
              </a:solidFill>
            </a:endParaRPr>
          </a:p>
        </p:txBody>
      </p:sp>
      <p:sp>
        <p:nvSpPr>
          <p:cNvPr id="31" name="Title 1"/>
          <p:cNvSpPr txBox="1">
            <a:spLocks/>
          </p:cNvSpPr>
          <p:nvPr/>
        </p:nvSpPr>
        <p:spPr>
          <a:xfrm>
            <a:off x="73769" y="5986154"/>
            <a:ext cx="8980250" cy="88663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=&gt; to talk about </a:t>
            </a:r>
            <a:r>
              <a:rPr lang="en-US" sz="3200" b="1" dirty="0" smtClean="0">
                <a:solidFill>
                  <a:srgbClr val="00B050"/>
                </a:solidFill>
              </a:rPr>
              <a:t>a completed action </a:t>
            </a:r>
            <a:r>
              <a:rPr lang="en-US" sz="3200" b="1" dirty="0" smtClean="0">
                <a:solidFill>
                  <a:srgbClr val="7030A0"/>
                </a:solidFill>
              </a:rPr>
              <a:t>in the future</a:t>
            </a:r>
            <a:endParaRPr lang="en-US" sz="3200" b="1" dirty="0">
              <a:solidFill>
                <a:srgbClr val="7030A0"/>
              </a:solidFill>
            </a:endParaRPr>
          </a:p>
        </p:txBody>
      </p:sp>
      <p:sp>
        <p:nvSpPr>
          <p:cNvPr id="32" name="TextBox 31"/>
          <p:cNvSpPr txBox="1"/>
          <p:nvPr/>
        </p:nvSpPr>
        <p:spPr>
          <a:xfrm>
            <a:off x="5021094" y="1634832"/>
            <a:ext cx="3129064" cy="523220"/>
          </a:xfrm>
          <a:prstGeom prst="rect">
            <a:avLst/>
          </a:prstGeom>
          <a:noFill/>
        </p:spPr>
        <p:txBody>
          <a:bodyPr wrap="square" rtlCol="0">
            <a:spAutoFit/>
          </a:bodyPr>
          <a:lstStyle/>
          <a:p>
            <a:pPr algn="ctr"/>
            <a:r>
              <a:rPr lang="en-US" sz="2800" b="1" dirty="0" smtClean="0">
                <a:solidFill>
                  <a:srgbClr val="FF0000"/>
                </a:solidFill>
              </a:rPr>
              <a:t>will have + V-3/ -</a:t>
            </a:r>
            <a:r>
              <a:rPr lang="en-US" sz="2800" b="1" dirty="0" err="1" smtClean="0">
                <a:solidFill>
                  <a:srgbClr val="FF0000"/>
                </a:solidFill>
              </a:rPr>
              <a:t>ed</a:t>
            </a:r>
            <a:endParaRPr lang="en-US" sz="2800" b="1" dirty="0">
              <a:solidFill>
                <a:srgbClr val="FF0000"/>
              </a:solidFill>
            </a:endParaRPr>
          </a:p>
        </p:txBody>
      </p:sp>
      <p:cxnSp>
        <p:nvCxnSpPr>
          <p:cNvPr id="33" name="Straight Arrow Connector 32"/>
          <p:cNvCxnSpPr/>
          <p:nvPr/>
        </p:nvCxnSpPr>
        <p:spPr>
          <a:xfrm>
            <a:off x="4498232" y="1603443"/>
            <a:ext cx="533400" cy="0"/>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4373394" y="1627762"/>
            <a:ext cx="609600" cy="523220"/>
          </a:xfrm>
          <a:prstGeom prst="rect">
            <a:avLst/>
          </a:prstGeom>
          <a:noFill/>
        </p:spPr>
        <p:txBody>
          <a:bodyPr wrap="square" rtlCol="0">
            <a:spAutoFit/>
          </a:bodyPr>
          <a:lstStyle/>
          <a:p>
            <a:pPr algn="ctr"/>
            <a:r>
              <a:rPr lang="en-US" sz="2800" b="1" dirty="0" smtClean="0">
                <a:solidFill>
                  <a:srgbClr val="FF0000"/>
                </a:solidFill>
              </a:rPr>
              <a:t>S</a:t>
            </a:r>
            <a:endParaRPr lang="en-US" sz="2800" b="1" dirty="0">
              <a:solidFill>
                <a:srgbClr val="FF0000"/>
              </a:solidFill>
            </a:endParaRPr>
          </a:p>
        </p:txBody>
      </p:sp>
      <p:sp>
        <p:nvSpPr>
          <p:cNvPr id="34" name="TextBox 33"/>
          <p:cNvSpPr txBox="1"/>
          <p:nvPr/>
        </p:nvSpPr>
        <p:spPr>
          <a:xfrm>
            <a:off x="1110372" y="2060058"/>
            <a:ext cx="1456311" cy="523220"/>
          </a:xfrm>
          <a:prstGeom prst="rect">
            <a:avLst/>
          </a:prstGeom>
          <a:noFill/>
        </p:spPr>
        <p:txBody>
          <a:bodyPr wrap="square" rtlCol="0">
            <a:spAutoFit/>
          </a:bodyPr>
          <a:lstStyle/>
          <a:p>
            <a:r>
              <a:rPr lang="en-US" sz="2800" dirty="0" smtClean="0"/>
              <a:t> </a:t>
            </a:r>
            <a:r>
              <a:rPr lang="en-US" sz="2800" i="1" dirty="0" smtClean="0">
                <a:solidFill>
                  <a:srgbClr val="0070C0"/>
                </a:solidFill>
              </a:rPr>
              <a:t>started</a:t>
            </a:r>
            <a:endParaRPr lang="en-US" sz="2800" i="1" dirty="0">
              <a:solidFill>
                <a:srgbClr val="0070C0"/>
              </a:solidFill>
            </a:endParaRPr>
          </a:p>
        </p:txBody>
      </p:sp>
      <p:sp>
        <p:nvSpPr>
          <p:cNvPr id="12" name="Multiply 11"/>
          <p:cNvSpPr/>
          <p:nvPr/>
        </p:nvSpPr>
        <p:spPr>
          <a:xfrm>
            <a:off x="4348122" y="2541173"/>
            <a:ext cx="381000" cy="381000"/>
          </a:xfrm>
          <a:prstGeom prst="mathMultiply">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4106694" y="4081790"/>
            <a:ext cx="914400" cy="523220"/>
          </a:xfrm>
          <a:prstGeom prst="rect">
            <a:avLst/>
          </a:prstGeom>
          <a:noFill/>
        </p:spPr>
        <p:txBody>
          <a:bodyPr wrap="square" rtlCol="0">
            <a:spAutoFit/>
          </a:bodyPr>
          <a:lstStyle/>
          <a:p>
            <a:r>
              <a:rPr lang="en-US" sz="2800" dirty="0" smtClean="0"/>
              <a:t> </a:t>
            </a:r>
            <a:r>
              <a:rPr lang="en-US" sz="2800" i="1" dirty="0" smtClean="0">
                <a:solidFill>
                  <a:srgbClr val="0070C0"/>
                </a:solidFill>
              </a:rPr>
              <a:t>now</a:t>
            </a:r>
            <a:endParaRPr lang="en-US" sz="2800" i="1" dirty="0">
              <a:solidFill>
                <a:srgbClr val="0070C0"/>
              </a:solidFill>
            </a:endParaRPr>
          </a:p>
        </p:txBody>
      </p:sp>
      <p:sp>
        <p:nvSpPr>
          <p:cNvPr id="18" name="Multiply 17"/>
          <p:cNvSpPr/>
          <p:nvPr/>
        </p:nvSpPr>
        <p:spPr>
          <a:xfrm>
            <a:off x="4373394" y="4507492"/>
            <a:ext cx="381000" cy="381000"/>
          </a:xfrm>
          <a:prstGeom prst="mathMultiply">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30098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barn(inVertical)">
                                      <p:cBhvr>
                                        <p:cTn id="13" dur="500"/>
                                        <p:tgtEl>
                                          <p:spTgt spid="3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par>
                                <p:cTn id="19" presetID="16" presetClass="entr" presetSubtype="21"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inVertical)">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barn(inVertical)">
                                      <p:cBhvr>
                                        <p:cTn id="36" dur="500"/>
                                        <p:tgtEl>
                                          <p:spTgt spid="25"/>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down)">
                                      <p:cBhvr>
                                        <p:cTn id="41" dur="500"/>
                                        <p:tgtEl>
                                          <p:spTgt spid="3"/>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up)">
                                      <p:cBhvr>
                                        <p:cTn id="53" dur="500"/>
                                        <p:tgtEl>
                                          <p:spTgt spid="28"/>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barn(inVertical)">
                                      <p:cBhvr>
                                        <p:cTn id="63" dur="500"/>
                                        <p:tgtEl>
                                          <p:spTgt spid="2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left)">
                                      <p:cBhvr>
                                        <p:cTn id="68" dur="500"/>
                                        <p:tgtEl>
                                          <p:spTgt spid="17"/>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barn(inVertical)">
                                      <p:cBhvr>
                                        <p:cTn id="73" dur="500"/>
                                        <p:tgtEl>
                                          <p:spTgt spid="18"/>
                                        </p:tgtEl>
                                      </p:cBhvr>
                                    </p:animEffect>
                                  </p:childTnLst>
                                </p:cTn>
                              </p:par>
                              <p:par>
                                <p:cTn id="74" presetID="16" presetClass="entr" presetSubtype="21"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barn(inVertical)">
                                      <p:cBhvr>
                                        <p:cTn id="76" dur="500"/>
                                        <p:tgtEl>
                                          <p:spTgt spid="19"/>
                                        </p:tgtEl>
                                      </p:cBhvr>
                                    </p:animEffect>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grpId="0" nodeType="click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barn(inVertical)">
                                      <p:cBhvr>
                                        <p:cTn id="81" dur="500"/>
                                        <p:tgtEl>
                                          <p:spTgt spid="29"/>
                                        </p:tgtEl>
                                      </p:cBhvr>
                                    </p:animEffect>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grpId="0" nodeType="click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Vertical)">
                                      <p:cBhvr>
                                        <p:cTn id="86" dur="500"/>
                                        <p:tgtEl>
                                          <p:spTgt spid="26"/>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nodeType="click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wipe(left)">
                                      <p:cBhvr>
                                        <p:cTn id="91" dur="500"/>
                                        <p:tgtEl>
                                          <p:spTgt spid="33"/>
                                        </p:tgtEl>
                                      </p:cBhvr>
                                    </p:animEffect>
                                  </p:childTnLst>
                                </p:cTn>
                              </p:par>
                              <p:par>
                                <p:cTn id="92" presetID="16" presetClass="entr" presetSubtype="21" fill="hold" grpId="0" nodeType="with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barn(inVertical)">
                                      <p:cBhvr>
                                        <p:cTn id="94" dur="500"/>
                                        <p:tgtEl>
                                          <p:spTgt spid="36"/>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wipe(left)">
                                      <p:cBhvr>
                                        <p:cTn id="99" dur="500"/>
                                        <p:tgtEl>
                                          <p:spTgt spid="7"/>
                                        </p:tgtEl>
                                      </p:cBhvr>
                                    </p:animEffect>
                                  </p:childTnLst>
                                </p:cTn>
                              </p:par>
                              <p:par>
                                <p:cTn id="100" presetID="16" presetClass="entr" presetSubtype="21" fill="hold" grpId="0" nodeType="withEffect">
                                  <p:stCondLst>
                                    <p:cond delay="0"/>
                                  </p:stCondLst>
                                  <p:childTnLst>
                                    <p:set>
                                      <p:cBhvr>
                                        <p:cTn id="101" dur="1" fill="hold">
                                          <p:stCondLst>
                                            <p:cond delay="0"/>
                                          </p:stCondLst>
                                        </p:cTn>
                                        <p:tgtEl>
                                          <p:spTgt spid="32"/>
                                        </p:tgtEl>
                                        <p:attrNameLst>
                                          <p:attrName>style.visibility</p:attrName>
                                        </p:attrNameLst>
                                      </p:cBhvr>
                                      <p:to>
                                        <p:strVal val="visible"/>
                                      </p:to>
                                    </p:set>
                                    <p:animEffect transition="in" filter="barn(inVertical)">
                                      <p:cBhvr>
                                        <p:cTn id="102" dur="500"/>
                                        <p:tgtEl>
                                          <p:spTgt spid="32"/>
                                        </p:tgtEl>
                                      </p:cBhvr>
                                    </p:animEffect>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grpId="0" nodeType="click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fade">
                                      <p:cBhvr>
                                        <p:cTn id="107" dur="1000"/>
                                        <p:tgtEl>
                                          <p:spTgt spid="4"/>
                                        </p:tgtEl>
                                      </p:cBhvr>
                                    </p:animEffect>
                                    <p:anim calcmode="lin" valueType="num">
                                      <p:cBhvr>
                                        <p:cTn id="108" dur="1000" fill="hold"/>
                                        <p:tgtEl>
                                          <p:spTgt spid="4"/>
                                        </p:tgtEl>
                                        <p:attrNameLst>
                                          <p:attrName>ppt_x</p:attrName>
                                        </p:attrNameLst>
                                      </p:cBhvr>
                                      <p:tavLst>
                                        <p:tav tm="0">
                                          <p:val>
                                            <p:strVal val="#ppt_x"/>
                                          </p:val>
                                        </p:tav>
                                        <p:tav tm="100000">
                                          <p:val>
                                            <p:strVal val="#ppt_x"/>
                                          </p:val>
                                        </p:tav>
                                      </p:tavLst>
                                    </p:anim>
                                    <p:anim calcmode="lin" valueType="num">
                                      <p:cBhvr>
                                        <p:cTn id="10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16" presetClass="entr" presetSubtype="21" fill="hold" grpId="0" nodeType="clickEffect">
                                  <p:stCondLst>
                                    <p:cond delay="0"/>
                                  </p:stCondLst>
                                  <p:childTnLst>
                                    <p:set>
                                      <p:cBhvr>
                                        <p:cTn id="113" dur="1" fill="hold">
                                          <p:stCondLst>
                                            <p:cond delay="0"/>
                                          </p:stCondLst>
                                        </p:cTn>
                                        <p:tgtEl>
                                          <p:spTgt spid="31"/>
                                        </p:tgtEl>
                                        <p:attrNameLst>
                                          <p:attrName>style.visibility</p:attrName>
                                        </p:attrNameLst>
                                      </p:cBhvr>
                                      <p:to>
                                        <p:strVal val="visible"/>
                                      </p:to>
                                    </p:set>
                                    <p:animEffect transition="in" filter="barn(inVertical)">
                                      <p:cBhvr>
                                        <p:cTn id="1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p:bldP spid="22" grpId="0"/>
      <p:bldP spid="24" grpId="0"/>
      <p:bldP spid="25" grpId="0"/>
      <p:bldP spid="26" grpId="0"/>
      <p:bldP spid="29" grpId="0"/>
      <p:bldP spid="30" grpId="0"/>
      <p:bldP spid="31" grpId="0"/>
      <p:bldP spid="32" grpId="0"/>
      <p:bldP spid="36" grpId="0"/>
      <p:bldP spid="34" grpId="0"/>
      <p:bldP spid="12" grpId="0" animBg="1"/>
      <p:bldP spid="19" grpId="0"/>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2464907" y="75616"/>
            <a:ext cx="4267200" cy="523220"/>
          </a:xfrm>
          <a:prstGeom prst="rect">
            <a:avLst/>
          </a:prstGeom>
          <a:solidFill>
            <a:schemeClr val="accent3">
              <a:lumMod val="20000"/>
              <a:lumOff val="80000"/>
            </a:schemeClr>
          </a:solidFill>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accent6">
                    <a:lumMod val="75000"/>
                  </a:schemeClr>
                </a:solidFill>
              </a:rPr>
              <a:t>Future Perfect Continuous </a:t>
            </a:r>
            <a:endParaRPr lang="en-US" sz="2800" b="1" dirty="0">
              <a:solidFill>
                <a:schemeClr val="accent6">
                  <a:lumMod val="75000"/>
                </a:schemeClr>
              </a:solidFill>
            </a:endParaRPr>
          </a:p>
        </p:txBody>
      </p:sp>
      <p:sp>
        <p:nvSpPr>
          <p:cNvPr id="5" name="Title 1"/>
          <p:cNvSpPr txBox="1">
            <a:spLocks/>
          </p:cNvSpPr>
          <p:nvPr/>
        </p:nvSpPr>
        <p:spPr>
          <a:xfrm>
            <a:off x="64306" y="584244"/>
            <a:ext cx="8953234" cy="825949"/>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5. </a:t>
            </a:r>
            <a:r>
              <a:rPr lang="en-US" sz="3200" dirty="0" smtClean="0">
                <a:solidFill>
                  <a:schemeClr val="accent6">
                    <a:lumMod val="50000"/>
                  </a:schemeClr>
                </a:solidFill>
              </a:rPr>
              <a:t>By the end of this week</a:t>
            </a:r>
            <a:r>
              <a:rPr lang="en-US" sz="3200" dirty="0" smtClean="0"/>
              <a:t>, they </a:t>
            </a:r>
            <a:r>
              <a:rPr lang="en-US" sz="3200" b="1" dirty="0" smtClean="0">
                <a:solidFill>
                  <a:srgbClr val="7030A0"/>
                </a:solidFill>
              </a:rPr>
              <a:t>will have been running</a:t>
            </a:r>
            <a:endParaRPr lang="en-US" sz="3200" b="1" dirty="0">
              <a:solidFill>
                <a:srgbClr val="7030A0"/>
              </a:solidFill>
            </a:endParaRPr>
          </a:p>
        </p:txBody>
      </p:sp>
      <p:cxnSp>
        <p:nvCxnSpPr>
          <p:cNvPr id="6" name="Straight Arrow Connector 5"/>
          <p:cNvCxnSpPr/>
          <p:nvPr/>
        </p:nvCxnSpPr>
        <p:spPr>
          <a:xfrm>
            <a:off x="5187609" y="1225685"/>
            <a:ext cx="3378072" cy="0"/>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701530" y="3275563"/>
            <a:ext cx="6248400" cy="0"/>
          </a:xfrm>
          <a:prstGeom prst="straightConnector1">
            <a:avLst/>
          </a:prstGeom>
          <a:ln w="381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825639" y="3505200"/>
            <a:ext cx="5314544"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Multiply 9"/>
          <p:cNvSpPr/>
          <p:nvPr/>
        </p:nvSpPr>
        <p:spPr>
          <a:xfrm>
            <a:off x="4330288" y="3093494"/>
            <a:ext cx="381000" cy="381000"/>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4306" y="1866137"/>
            <a:ext cx="7114707" cy="523220"/>
          </a:xfrm>
          <a:prstGeom prst="rect">
            <a:avLst/>
          </a:prstGeom>
          <a:noFill/>
        </p:spPr>
        <p:txBody>
          <a:bodyPr wrap="square" rtlCol="0">
            <a:spAutoFit/>
          </a:bodyPr>
          <a:lstStyle/>
          <a:p>
            <a:r>
              <a:rPr lang="en-US" sz="2800" dirty="0" smtClean="0"/>
              <a:t> the new school council </a:t>
            </a:r>
            <a:r>
              <a:rPr lang="en-US" sz="2800" dirty="0" smtClean="0">
                <a:solidFill>
                  <a:srgbClr val="7030A0"/>
                </a:solidFill>
              </a:rPr>
              <a:t>for a whole term.</a:t>
            </a:r>
            <a:endParaRPr lang="en-US" sz="2800" dirty="0">
              <a:solidFill>
                <a:srgbClr val="7030A0"/>
              </a:solidFill>
            </a:endParaRPr>
          </a:p>
        </p:txBody>
      </p:sp>
      <p:cxnSp>
        <p:nvCxnSpPr>
          <p:cNvPr id="15" name="Straight Arrow Connector 14"/>
          <p:cNvCxnSpPr/>
          <p:nvPr/>
        </p:nvCxnSpPr>
        <p:spPr>
          <a:xfrm>
            <a:off x="1833664" y="5334000"/>
            <a:ext cx="5329136"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147661" y="4343400"/>
            <a:ext cx="914400" cy="523220"/>
          </a:xfrm>
          <a:prstGeom prst="rect">
            <a:avLst/>
          </a:prstGeom>
          <a:noFill/>
        </p:spPr>
        <p:txBody>
          <a:bodyPr wrap="square" rtlCol="0">
            <a:spAutoFit/>
          </a:bodyPr>
          <a:lstStyle/>
          <a:p>
            <a:r>
              <a:rPr lang="en-US" sz="2800" dirty="0" smtClean="0"/>
              <a:t> now</a:t>
            </a:r>
            <a:endParaRPr lang="en-US" sz="2800" dirty="0"/>
          </a:p>
        </p:txBody>
      </p:sp>
      <p:grpSp>
        <p:nvGrpSpPr>
          <p:cNvPr id="12" name="Group 11"/>
          <p:cNvGrpSpPr/>
          <p:nvPr/>
        </p:nvGrpSpPr>
        <p:grpSpPr>
          <a:xfrm>
            <a:off x="1570287" y="4904378"/>
            <a:ext cx="6248400" cy="555239"/>
            <a:chOff x="1532187" y="4877143"/>
            <a:chExt cx="6248400" cy="555239"/>
          </a:xfrm>
        </p:grpSpPr>
        <p:cxnSp>
          <p:nvCxnSpPr>
            <p:cNvPr id="13" name="Straight Arrow Connector 12"/>
            <p:cNvCxnSpPr/>
            <p:nvPr/>
          </p:nvCxnSpPr>
          <p:spPr>
            <a:xfrm>
              <a:off x="1532187" y="5081097"/>
              <a:ext cx="6248400" cy="0"/>
            </a:xfrm>
            <a:prstGeom prst="straightConnector1">
              <a:avLst/>
            </a:prstGeom>
            <a:ln w="38100">
              <a:solidFill>
                <a:srgbClr val="FFC000"/>
              </a:solidFill>
              <a:tailEnd type="none"/>
            </a:ln>
          </p:spPr>
          <p:style>
            <a:lnRef idx="1">
              <a:schemeClr val="accent1"/>
            </a:lnRef>
            <a:fillRef idx="0">
              <a:schemeClr val="accent1"/>
            </a:fillRef>
            <a:effectRef idx="0">
              <a:schemeClr val="accent1"/>
            </a:effectRef>
            <a:fontRef idx="minor">
              <a:schemeClr val="tx1"/>
            </a:fontRef>
          </p:style>
        </p:cxnSp>
        <p:grpSp>
          <p:nvGrpSpPr>
            <p:cNvPr id="3" name="Group 2"/>
            <p:cNvGrpSpPr/>
            <p:nvPr/>
          </p:nvGrpSpPr>
          <p:grpSpPr>
            <a:xfrm>
              <a:off x="1833664" y="4877143"/>
              <a:ext cx="5345349" cy="555239"/>
              <a:chOff x="1833664" y="4877143"/>
              <a:chExt cx="5345349" cy="555239"/>
            </a:xfrm>
          </p:grpSpPr>
          <p:cxnSp>
            <p:nvCxnSpPr>
              <p:cNvPr id="14" name="Straight Connector 13"/>
              <p:cNvCxnSpPr/>
              <p:nvPr/>
            </p:nvCxnSpPr>
            <p:spPr>
              <a:xfrm>
                <a:off x="1833664" y="4888492"/>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179013" y="4877143"/>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grpSp>
      </p:grpSp>
      <p:sp>
        <p:nvSpPr>
          <p:cNvPr id="19" name="TextBox 18"/>
          <p:cNvSpPr txBox="1"/>
          <p:nvPr/>
        </p:nvSpPr>
        <p:spPr>
          <a:xfrm>
            <a:off x="5664740" y="4363183"/>
            <a:ext cx="3352800" cy="523220"/>
          </a:xfrm>
          <a:prstGeom prst="rect">
            <a:avLst/>
          </a:prstGeom>
          <a:noFill/>
        </p:spPr>
        <p:txBody>
          <a:bodyPr wrap="square" rtlCol="0">
            <a:spAutoFit/>
          </a:bodyPr>
          <a:lstStyle/>
          <a:p>
            <a:r>
              <a:rPr lang="en-US" sz="2800" dirty="0" smtClean="0"/>
              <a:t> the end of this week</a:t>
            </a:r>
            <a:endParaRPr lang="en-US" sz="2800" dirty="0"/>
          </a:p>
        </p:txBody>
      </p:sp>
      <p:sp>
        <p:nvSpPr>
          <p:cNvPr id="20" name="TextBox 19"/>
          <p:cNvSpPr txBox="1"/>
          <p:nvPr/>
        </p:nvSpPr>
        <p:spPr>
          <a:xfrm>
            <a:off x="1362278" y="5486400"/>
            <a:ext cx="942772" cy="523220"/>
          </a:xfrm>
          <a:prstGeom prst="rect">
            <a:avLst/>
          </a:prstGeom>
          <a:noFill/>
        </p:spPr>
        <p:txBody>
          <a:bodyPr wrap="square" rtlCol="0">
            <a:spAutoFit/>
          </a:bodyPr>
          <a:lstStyle/>
          <a:p>
            <a:r>
              <a:rPr lang="en-US" sz="2800" dirty="0" smtClean="0"/>
              <a:t> </a:t>
            </a:r>
            <a:r>
              <a:rPr lang="en-US" sz="2800" i="1" dirty="0" smtClean="0">
                <a:solidFill>
                  <a:srgbClr val="0070C0"/>
                </a:solidFill>
              </a:rPr>
              <a:t>past</a:t>
            </a:r>
            <a:endParaRPr lang="en-US" sz="2800" i="1" dirty="0">
              <a:solidFill>
                <a:srgbClr val="0070C0"/>
              </a:solidFill>
            </a:endParaRPr>
          </a:p>
        </p:txBody>
      </p:sp>
      <p:sp>
        <p:nvSpPr>
          <p:cNvPr id="22" name="TextBox 21"/>
          <p:cNvSpPr txBox="1"/>
          <p:nvPr/>
        </p:nvSpPr>
        <p:spPr>
          <a:xfrm>
            <a:off x="2653139" y="6096000"/>
            <a:ext cx="6297929" cy="523220"/>
          </a:xfrm>
          <a:prstGeom prst="rect">
            <a:avLst/>
          </a:prstGeom>
          <a:noFill/>
        </p:spPr>
        <p:txBody>
          <a:bodyPr wrap="square" rtlCol="0">
            <a:spAutoFit/>
          </a:bodyPr>
          <a:lstStyle/>
          <a:p>
            <a:r>
              <a:rPr lang="en-US" sz="2800" dirty="0" smtClean="0"/>
              <a:t> They </a:t>
            </a:r>
            <a:r>
              <a:rPr lang="en-US" sz="2800" b="1" dirty="0" smtClean="0">
                <a:solidFill>
                  <a:srgbClr val="FF0000"/>
                </a:solidFill>
              </a:rPr>
              <a:t>will</a:t>
            </a:r>
            <a:r>
              <a:rPr lang="en-US" sz="2800" dirty="0" smtClean="0"/>
              <a:t> </a:t>
            </a:r>
            <a:r>
              <a:rPr lang="en-US" sz="2800" b="1" dirty="0" smtClean="0">
                <a:solidFill>
                  <a:srgbClr val="FF0000"/>
                </a:solidFill>
              </a:rPr>
              <a:t>be running </a:t>
            </a:r>
            <a:r>
              <a:rPr lang="en-US" sz="2800" dirty="0" smtClean="0"/>
              <a:t>the school council.</a:t>
            </a:r>
            <a:endParaRPr lang="en-US" sz="2800" dirty="0"/>
          </a:p>
        </p:txBody>
      </p:sp>
      <p:sp>
        <p:nvSpPr>
          <p:cNvPr id="24" name="TextBox 23"/>
          <p:cNvSpPr txBox="1"/>
          <p:nvPr/>
        </p:nvSpPr>
        <p:spPr>
          <a:xfrm>
            <a:off x="3803576" y="5472397"/>
            <a:ext cx="1434424" cy="523220"/>
          </a:xfrm>
          <a:prstGeom prst="rect">
            <a:avLst/>
          </a:prstGeom>
          <a:noFill/>
        </p:spPr>
        <p:txBody>
          <a:bodyPr wrap="square" rtlCol="0">
            <a:spAutoFit/>
          </a:bodyPr>
          <a:lstStyle/>
          <a:p>
            <a:r>
              <a:rPr lang="en-US" sz="2800" dirty="0" smtClean="0"/>
              <a:t> </a:t>
            </a:r>
            <a:r>
              <a:rPr lang="en-US" sz="2800" i="1" dirty="0" smtClean="0">
                <a:solidFill>
                  <a:srgbClr val="0070C0"/>
                </a:solidFill>
              </a:rPr>
              <a:t>present</a:t>
            </a:r>
            <a:endParaRPr lang="en-US" sz="2800" i="1" dirty="0">
              <a:solidFill>
                <a:srgbClr val="0070C0"/>
              </a:solidFill>
            </a:endParaRPr>
          </a:p>
        </p:txBody>
      </p:sp>
      <p:sp>
        <p:nvSpPr>
          <p:cNvPr id="25" name="TextBox 24"/>
          <p:cNvSpPr txBox="1"/>
          <p:nvPr/>
        </p:nvSpPr>
        <p:spPr>
          <a:xfrm>
            <a:off x="6667500" y="5486400"/>
            <a:ext cx="1198812" cy="523220"/>
          </a:xfrm>
          <a:prstGeom prst="rect">
            <a:avLst/>
          </a:prstGeom>
          <a:noFill/>
        </p:spPr>
        <p:txBody>
          <a:bodyPr wrap="square" rtlCol="0">
            <a:spAutoFit/>
          </a:bodyPr>
          <a:lstStyle/>
          <a:p>
            <a:r>
              <a:rPr lang="en-US" sz="2800" dirty="0" smtClean="0"/>
              <a:t> </a:t>
            </a:r>
            <a:r>
              <a:rPr lang="en-US" sz="2800" i="1" dirty="0" smtClean="0">
                <a:solidFill>
                  <a:srgbClr val="0070C0"/>
                </a:solidFill>
              </a:rPr>
              <a:t>future</a:t>
            </a:r>
            <a:endParaRPr lang="en-US" sz="2800" i="1" dirty="0">
              <a:solidFill>
                <a:srgbClr val="0070C0"/>
              </a:solidFill>
            </a:endParaRPr>
          </a:p>
        </p:txBody>
      </p:sp>
      <p:sp>
        <p:nvSpPr>
          <p:cNvPr id="27" name="TextBox 26"/>
          <p:cNvSpPr txBox="1"/>
          <p:nvPr/>
        </p:nvSpPr>
        <p:spPr>
          <a:xfrm>
            <a:off x="5009745" y="1225685"/>
            <a:ext cx="3733800" cy="523220"/>
          </a:xfrm>
          <a:prstGeom prst="rect">
            <a:avLst/>
          </a:prstGeom>
          <a:noFill/>
        </p:spPr>
        <p:txBody>
          <a:bodyPr wrap="square" rtlCol="0">
            <a:spAutoFit/>
          </a:bodyPr>
          <a:lstStyle/>
          <a:p>
            <a:pPr algn="ctr"/>
            <a:r>
              <a:rPr lang="en-US" sz="2800" b="1" dirty="0" smtClean="0">
                <a:solidFill>
                  <a:srgbClr val="FF0000"/>
                </a:solidFill>
              </a:rPr>
              <a:t>will have been + V- </a:t>
            </a:r>
            <a:r>
              <a:rPr lang="en-US" sz="2800" b="1" dirty="0" err="1" smtClean="0">
                <a:solidFill>
                  <a:srgbClr val="FF0000"/>
                </a:solidFill>
              </a:rPr>
              <a:t>ing</a:t>
            </a:r>
            <a:endParaRPr lang="en-US" sz="2800" b="1" dirty="0">
              <a:solidFill>
                <a:srgbClr val="FF0000"/>
              </a:solidFill>
            </a:endParaRPr>
          </a:p>
        </p:txBody>
      </p:sp>
      <p:cxnSp>
        <p:nvCxnSpPr>
          <p:cNvPr id="28" name="Straight Arrow Connector 27"/>
          <p:cNvCxnSpPr/>
          <p:nvPr/>
        </p:nvCxnSpPr>
        <p:spPr>
          <a:xfrm>
            <a:off x="4482911" y="1219200"/>
            <a:ext cx="533400" cy="0"/>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460567" y="1225685"/>
            <a:ext cx="609600" cy="523220"/>
          </a:xfrm>
          <a:prstGeom prst="rect">
            <a:avLst/>
          </a:prstGeom>
          <a:noFill/>
        </p:spPr>
        <p:txBody>
          <a:bodyPr wrap="square" rtlCol="0">
            <a:spAutoFit/>
          </a:bodyPr>
          <a:lstStyle/>
          <a:p>
            <a:pPr algn="ctr"/>
            <a:r>
              <a:rPr lang="en-US" sz="2800" b="1" dirty="0" smtClean="0">
                <a:solidFill>
                  <a:srgbClr val="FF0000"/>
                </a:solidFill>
              </a:rPr>
              <a:t>S</a:t>
            </a:r>
            <a:endParaRPr lang="en-US" sz="2800" b="1" dirty="0">
              <a:solidFill>
                <a:srgbClr val="FF0000"/>
              </a:solidFill>
            </a:endParaRPr>
          </a:p>
        </p:txBody>
      </p:sp>
      <p:grpSp>
        <p:nvGrpSpPr>
          <p:cNvPr id="2" name="Group 1"/>
          <p:cNvGrpSpPr/>
          <p:nvPr/>
        </p:nvGrpSpPr>
        <p:grpSpPr>
          <a:xfrm>
            <a:off x="1825639" y="3113710"/>
            <a:ext cx="5314544" cy="543890"/>
            <a:chOff x="1825639" y="3113710"/>
            <a:chExt cx="5314544" cy="543890"/>
          </a:xfrm>
        </p:grpSpPr>
        <p:cxnSp>
          <p:nvCxnSpPr>
            <p:cNvPr id="8" name="Straight Connector 7"/>
            <p:cNvCxnSpPr/>
            <p:nvPr/>
          </p:nvCxnSpPr>
          <p:spPr>
            <a:xfrm>
              <a:off x="1825639" y="3113710"/>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140183" y="3113710"/>
              <a:ext cx="0" cy="543890"/>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grpSp>
      <p:sp>
        <p:nvSpPr>
          <p:cNvPr id="34" name="TextBox 33"/>
          <p:cNvSpPr txBox="1"/>
          <p:nvPr/>
        </p:nvSpPr>
        <p:spPr>
          <a:xfrm>
            <a:off x="526104" y="3657600"/>
            <a:ext cx="8675451" cy="523220"/>
          </a:xfrm>
          <a:prstGeom prst="rect">
            <a:avLst/>
          </a:prstGeom>
          <a:noFill/>
        </p:spPr>
        <p:txBody>
          <a:bodyPr wrap="square" rtlCol="0">
            <a:spAutoFit/>
          </a:bodyPr>
          <a:lstStyle/>
          <a:p>
            <a:r>
              <a:rPr lang="en-US" sz="2800" dirty="0" smtClean="0"/>
              <a:t> They </a:t>
            </a:r>
            <a:r>
              <a:rPr lang="en-US" sz="2800" b="1" dirty="0" smtClean="0">
                <a:solidFill>
                  <a:srgbClr val="FF0000"/>
                </a:solidFill>
              </a:rPr>
              <a:t>will</a:t>
            </a:r>
            <a:r>
              <a:rPr lang="en-US" sz="2800" dirty="0" smtClean="0"/>
              <a:t> </a:t>
            </a:r>
            <a:r>
              <a:rPr lang="en-US" sz="2800" b="1" dirty="0" smtClean="0">
                <a:solidFill>
                  <a:srgbClr val="FF0000"/>
                </a:solidFill>
              </a:rPr>
              <a:t>have run </a:t>
            </a:r>
            <a:r>
              <a:rPr lang="en-US" sz="2800" dirty="0" smtClean="0"/>
              <a:t>the school council </a:t>
            </a:r>
            <a:r>
              <a:rPr lang="en-US" sz="2800" i="1" dirty="0" smtClean="0">
                <a:solidFill>
                  <a:srgbClr val="7030A0"/>
                </a:solidFill>
              </a:rPr>
              <a:t>for a whole term </a:t>
            </a:r>
            <a:endParaRPr lang="en-US" sz="2800" i="1" dirty="0">
              <a:solidFill>
                <a:srgbClr val="7030A0"/>
              </a:solidFill>
            </a:endParaRPr>
          </a:p>
        </p:txBody>
      </p:sp>
      <p:sp>
        <p:nvSpPr>
          <p:cNvPr id="35" name="TextBox 34"/>
          <p:cNvSpPr txBox="1"/>
          <p:nvPr/>
        </p:nvSpPr>
        <p:spPr>
          <a:xfrm>
            <a:off x="6104187" y="2425657"/>
            <a:ext cx="3352800" cy="523220"/>
          </a:xfrm>
          <a:prstGeom prst="rect">
            <a:avLst/>
          </a:prstGeom>
          <a:noFill/>
        </p:spPr>
        <p:txBody>
          <a:bodyPr wrap="square" rtlCol="0">
            <a:spAutoFit/>
          </a:bodyPr>
          <a:lstStyle/>
          <a:p>
            <a:r>
              <a:rPr lang="en-US" sz="2800" dirty="0" smtClean="0"/>
              <a:t> </a:t>
            </a:r>
            <a:r>
              <a:rPr lang="en-US" sz="2800" dirty="0" smtClean="0">
                <a:solidFill>
                  <a:srgbClr val="0070C0"/>
                </a:solidFill>
              </a:rPr>
              <a:t>the end of this week</a:t>
            </a:r>
            <a:endParaRPr lang="en-US" sz="2800" dirty="0">
              <a:solidFill>
                <a:srgbClr val="0070C0"/>
              </a:solidFill>
            </a:endParaRPr>
          </a:p>
        </p:txBody>
      </p:sp>
      <p:sp>
        <p:nvSpPr>
          <p:cNvPr id="38" name="Curved Down Arrow 37"/>
          <p:cNvSpPr/>
          <p:nvPr/>
        </p:nvSpPr>
        <p:spPr>
          <a:xfrm>
            <a:off x="1905000" y="2687266"/>
            <a:ext cx="5235183" cy="426443"/>
          </a:xfrm>
          <a:prstGeom prst="curved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TextBox 29"/>
          <p:cNvSpPr txBox="1"/>
          <p:nvPr/>
        </p:nvSpPr>
        <p:spPr>
          <a:xfrm>
            <a:off x="1098901" y="2554288"/>
            <a:ext cx="942772" cy="523220"/>
          </a:xfrm>
          <a:prstGeom prst="rect">
            <a:avLst/>
          </a:prstGeom>
          <a:noFill/>
        </p:spPr>
        <p:txBody>
          <a:bodyPr wrap="square" rtlCol="0">
            <a:spAutoFit/>
          </a:bodyPr>
          <a:lstStyle/>
          <a:p>
            <a:r>
              <a:rPr lang="en-US" sz="2800" dirty="0" smtClean="0"/>
              <a:t> </a:t>
            </a:r>
            <a:r>
              <a:rPr lang="en-US" sz="2800" i="1" dirty="0" smtClean="0">
                <a:solidFill>
                  <a:srgbClr val="0070C0"/>
                </a:solidFill>
              </a:rPr>
              <a:t>past</a:t>
            </a:r>
            <a:endParaRPr lang="en-US" sz="2800" i="1" dirty="0">
              <a:solidFill>
                <a:srgbClr val="0070C0"/>
              </a:solidFill>
            </a:endParaRPr>
          </a:p>
        </p:txBody>
      </p:sp>
      <p:sp>
        <p:nvSpPr>
          <p:cNvPr id="16" name="Multiply 15"/>
          <p:cNvSpPr/>
          <p:nvPr/>
        </p:nvSpPr>
        <p:spPr>
          <a:xfrm>
            <a:off x="4373394" y="4886403"/>
            <a:ext cx="381000" cy="381000"/>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85232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barn(inVertical)">
                                      <p:cBhvr>
                                        <p:cTn id="25" dur="500"/>
                                        <p:tgtEl>
                                          <p:spTgt spid="30"/>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barn(inVertical)">
                                      <p:cBhvr>
                                        <p:cTn id="30" dur="500"/>
                                        <p:tgtEl>
                                          <p:spTgt spid="35"/>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barn(inVertical)">
                                      <p:cBhvr>
                                        <p:cTn id="40" dur="500"/>
                                        <p:tgtEl>
                                          <p:spTgt spid="34"/>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barn(inVertical)">
                                      <p:cBhvr>
                                        <p:cTn id="50" dur="500"/>
                                        <p:tgtEl>
                                          <p:spTgt spid="20"/>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barn(inVertical)">
                                      <p:cBhvr>
                                        <p:cTn id="55" dur="500"/>
                                        <p:tgtEl>
                                          <p:spTgt spid="24"/>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barn(inVertical)">
                                      <p:cBhvr>
                                        <p:cTn id="60" dur="500"/>
                                        <p:tgtEl>
                                          <p:spTgt spid="16"/>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barn(inVertical)">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arn(inVertical)">
                                      <p:cBhvr>
                                        <p:cTn id="70" dur="500"/>
                                        <p:tgtEl>
                                          <p:spTgt spid="25"/>
                                        </p:tgtEl>
                                      </p:cBhvr>
                                    </p:animEffec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wipe(left)">
                                      <p:cBhvr>
                                        <p:cTn id="82" dur="500"/>
                                        <p:tgtEl>
                                          <p:spTgt spid="15"/>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grpId="0"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circle(in)">
                                      <p:cBhvr>
                                        <p:cTn id="87" dur="2000"/>
                                        <p:tgtEl>
                                          <p:spTgt spid="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wipe(left)">
                                      <p:cBhvr>
                                        <p:cTn id="92" dur="500"/>
                                        <p:tgtEl>
                                          <p:spTgt spid="28"/>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down)">
                                      <p:cBhvr>
                                        <p:cTn id="97" dur="5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wipe(left)">
                                      <p:cBhvr>
                                        <p:cTn id="102" dur="500"/>
                                        <p:tgtEl>
                                          <p:spTgt spid="6"/>
                                        </p:tgtEl>
                                      </p:cBhvr>
                                    </p:animEffect>
                                  </p:childTnLst>
                                </p:cTn>
                              </p:par>
                            </p:childTnLst>
                          </p:cTn>
                        </p:par>
                      </p:childTnLst>
                    </p:cTn>
                  </p:par>
                  <p:par>
                    <p:cTn id="103" fill="hold">
                      <p:stCondLst>
                        <p:cond delay="indefinite"/>
                      </p:stCondLst>
                      <p:childTnLst>
                        <p:par>
                          <p:cTn id="104" fill="hold">
                            <p:stCondLst>
                              <p:cond delay="0"/>
                            </p:stCondLst>
                            <p:childTnLst>
                              <p:par>
                                <p:cTn id="105" presetID="16" presetClass="entr" presetSubtype="21" fill="hold" grpId="0" nodeType="click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barn(inVertical)">
                                      <p:cBhvr>
                                        <p:cTn id="107" dur="500"/>
                                        <p:tgtEl>
                                          <p:spTgt spid="27"/>
                                        </p:tgtEl>
                                      </p:cBhvr>
                                    </p:animEffect>
                                  </p:childTnLst>
                                </p:cTn>
                              </p:par>
                            </p:childTnLst>
                          </p:cTn>
                        </p:par>
                      </p:childTnLst>
                    </p:cTn>
                  </p:par>
                  <p:par>
                    <p:cTn id="108" fill="hold">
                      <p:stCondLst>
                        <p:cond delay="indefinite"/>
                      </p:stCondLst>
                      <p:childTnLst>
                        <p:par>
                          <p:cTn id="109" fill="hold">
                            <p:stCondLst>
                              <p:cond delay="0"/>
                            </p:stCondLst>
                            <p:childTnLst>
                              <p:par>
                                <p:cTn id="110" presetID="16" presetClass="entr" presetSubtype="21" fill="hold" grpId="0" nodeType="click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inVertical)">
                                      <p:cBhvr>
                                        <p:cTn id="1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7" grpId="0"/>
      <p:bldP spid="19" grpId="0"/>
      <p:bldP spid="20" grpId="0"/>
      <p:bldP spid="22" grpId="0"/>
      <p:bldP spid="24" grpId="0"/>
      <p:bldP spid="25" grpId="0"/>
      <p:bldP spid="27" grpId="0"/>
      <p:bldP spid="29" grpId="0"/>
      <p:bldP spid="34" grpId="0"/>
      <p:bldP spid="35" grpId="0"/>
      <p:bldP spid="38" grpId="0" animBg="1"/>
      <p:bldP spid="30" grpId="0"/>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2514600" y="152400"/>
            <a:ext cx="4343400" cy="523220"/>
          </a:xfrm>
          <a:prstGeom prst="rect">
            <a:avLst/>
          </a:prstGeom>
          <a:solidFill>
            <a:schemeClr val="accent3">
              <a:lumMod val="20000"/>
              <a:lumOff val="80000"/>
            </a:schemeClr>
          </a:solidFill>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rgbClr val="00B0F0"/>
                </a:solidFill>
              </a:rPr>
              <a:t>Future Perfect Continuous </a:t>
            </a:r>
            <a:endParaRPr lang="en-US" sz="2800" b="1" dirty="0">
              <a:solidFill>
                <a:srgbClr val="00B0F0"/>
              </a:solidFill>
            </a:endParaRPr>
          </a:p>
        </p:txBody>
      </p:sp>
      <p:sp>
        <p:nvSpPr>
          <p:cNvPr id="5" name="Title 1"/>
          <p:cNvSpPr txBox="1">
            <a:spLocks/>
          </p:cNvSpPr>
          <p:nvPr/>
        </p:nvSpPr>
        <p:spPr>
          <a:xfrm>
            <a:off x="381000" y="4419600"/>
            <a:ext cx="8229600" cy="1066800"/>
          </a:xfrm>
          <a:prstGeom prst="rect">
            <a:avLst/>
          </a:prstGeom>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t>=&gt; to say </a:t>
            </a:r>
            <a:r>
              <a:rPr lang="en-US" sz="3200" dirty="0" smtClean="0">
                <a:solidFill>
                  <a:srgbClr val="00B0F0"/>
                </a:solidFill>
              </a:rPr>
              <a:t>how long </a:t>
            </a:r>
            <a:r>
              <a:rPr lang="en-US" sz="3200" i="1" dirty="0" smtClean="0">
                <a:solidFill>
                  <a:srgbClr val="00B050"/>
                </a:solidFill>
              </a:rPr>
              <a:t>an action will have been in progress</a:t>
            </a:r>
            <a:r>
              <a:rPr lang="en-US" sz="3200" dirty="0" smtClean="0"/>
              <a:t> </a:t>
            </a:r>
            <a:r>
              <a:rPr lang="en-US" sz="3200" dirty="0" smtClean="0">
                <a:solidFill>
                  <a:srgbClr val="7030A0"/>
                </a:solidFill>
              </a:rPr>
              <a:t>in the future</a:t>
            </a:r>
            <a:r>
              <a:rPr lang="en-US" sz="3200" dirty="0"/>
              <a:t> </a:t>
            </a:r>
            <a:r>
              <a:rPr lang="en-US" sz="3200" dirty="0" smtClean="0"/>
              <a:t>=&gt; usually used with </a:t>
            </a:r>
            <a:r>
              <a:rPr lang="en-US" sz="3200" i="1" dirty="0" smtClean="0">
                <a:solidFill>
                  <a:schemeClr val="accent6">
                    <a:lumMod val="50000"/>
                  </a:schemeClr>
                </a:solidFill>
              </a:rPr>
              <a:t>for + a period of time</a:t>
            </a:r>
            <a:r>
              <a:rPr lang="en-US" sz="3200" dirty="0" smtClean="0"/>
              <a:t>.</a:t>
            </a:r>
            <a:endParaRPr lang="en-US" sz="3200" dirty="0"/>
          </a:p>
        </p:txBody>
      </p:sp>
      <p:cxnSp>
        <p:nvCxnSpPr>
          <p:cNvPr id="6" name="Straight Arrow Connector 5"/>
          <p:cNvCxnSpPr/>
          <p:nvPr/>
        </p:nvCxnSpPr>
        <p:spPr>
          <a:xfrm>
            <a:off x="1091930" y="2112297"/>
            <a:ext cx="6248400" cy="0"/>
          </a:xfrm>
          <a:prstGeom prst="straightConnector1">
            <a:avLst/>
          </a:prstGeom>
          <a:ln w="38100">
            <a:solidFill>
              <a:schemeClr val="accent6">
                <a:lumMod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216039" y="2341934"/>
            <a:ext cx="5314544"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Multiply 7"/>
          <p:cNvSpPr/>
          <p:nvPr/>
        </p:nvSpPr>
        <p:spPr>
          <a:xfrm>
            <a:off x="3720688" y="1930228"/>
            <a:ext cx="381000" cy="381000"/>
          </a:xfrm>
          <a:prstGeom prst="mathMultiply">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urved Down Arrow 8"/>
          <p:cNvSpPr/>
          <p:nvPr/>
        </p:nvSpPr>
        <p:spPr>
          <a:xfrm>
            <a:off x="1295400" y="1524000"/>
            <a:ext cx="5235183" cy="426443"/>
          </a:xfrm>
          <a:prstGeom prst="curved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p:cNvSpPr txBox="1"/>
          <p:nvPr/>
        </p:nvSpPr>
        <p:spPr>
          <a:xfrm>
            <a:off x="489301" y="1391022"/>
            <a:ext cx="942772" cy="523220"/>
          </a:xfrm>
          <a:prstGeom prst="rect">
            <a:avLst/>
          </a:prstGeom>
          <a:noFill/>
        </p:spPr>
        <p:txBody>
          <a:bodyPr wrap="square" rtlCol="0">
            <a:spAutoFit/>
          </a:bodyPr>
          <a:lstStyle/>
          <a:p>
            <a:r>
              <a:rPr lang="en-US" sz="2800" dirty="0" smtClean="0"/>
              <a:t> </a:t>
            </a:r>
            <a:r>
              <a:rPr lang="en-US" sz="2800" i="1" dirty="0" smtClean="0">
                <a:solidFill>
                  <a:srgbClr val="0070C0"/>
                </a:solidFill>
              </a:rPr>
              <a:t>past</a:t>
            </a:r>
            <a:endParaRPr lang="en-US" sz="2800" i="1" dirty="0">
              <a:solidFill>
                <a:srgbClr val="0070C0"/>
              </a:solidFill>
            </a:endParaRPr>
          </a:p>
        </p:txBody>
      </p:sp>
      <p:grpSp>
        <p:nvGrpSpPr>
          <p:cNvPr id="20" name="Group 19"/>
          <p:cNvGrpSpPr/>
          <p:nvPr/>
        </p:nvGrpSpPr>
        <p:grpSpPr>
          <a:xfrm>
            <a:off x="1216039" y="1840352"/>
            <a:ext cx="5314544" cy="826648"/>
            <a:chOff x="1216039" y="1840352"/>
            <a:chExt cx="5314544" cy="826648"/>
          </a:xfrm>
        </p:grpSpPr>
        <p:cxnSp>
          <p:nvCxnSpPr>
            <p:cNvPr id="11" name="Straight Connector 10"/>
            <p:cNvCxnSpPr/>
            <p:nvPr/>
          </p:nvCxnSpPr>
          <p:spPr>
            <a:xfrm>
              <a:off x="1216039" y="1840352"/>
              <a:ext cx="0" cy="750448"/>
            </a:xfrm>
            <a:prstGeom prst="line">
              <a:avLst/>
            </a:prstGeom>
            <a:ln w="34925">
              <a:solidFill>
                <a:srgbClr val="00B0F0"/>
              </a:solidFill>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530583" y="1840352"/>
              <a:ext cx="0" cy="826648"/>
            </a:xfrm>
            <a:prstGeom prst="line">
              <a:avLst/>
            </a:prstGeom>
            <a:ln w="34925">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5663930" y="1236926"/>
            <a:ext cx="3352800" cy="523220"/>
          </a:xfrm>
          <a:prstGeom prst="rect">
            <a:avLst/>
          </a:prstGeom>
          <a:noFill/>
        </p:spPr>
        <p:txBody>
          <a:bodyPr wrap="square" rtlCol="0">
            <a:spAutoFit/>
          </a:bodyPr>
          <a:lstStyle/>
          <a:p>
            <a:r>
              <a:rPr lang="en-US" sz="2800" dirty="0" smtClean="0"/>
              <a:t> </a:t>
            </a:r>
            <a:r>
              <a:rPr lang="en-US" sz="2800" dirty="0" smtClean="0">
                <a:solidFill>
                  <a:schemeClr val="accent6">
                    <a:lumMod val="50000"/>
                  </a:schemeClr>
                </a:solidFill>
              </a:rPr>
              <a:t>the end of this week</a:t>
            </a:r>
            <a:endParaRPr lang="en-US" sz="2800" dirty="0">
              <a:solidFill>
                <a:schemeClr val="accent6">
                  <a:lumMod val="50000"/>
                </a:schemeClr>
              </a:solidFill>
            </a:endParaRPr>
          </a:p>
        </p:txBody>
      </p:sp>
      <p:sp>
        <p:nvSpPr>
          <p:cNvPr id="15" name="TextBox 14"/>
          <p:cNvSpPr txBox="1"/>
          <p:nvPr/>
        </p:nvSpPr>
        <p:spPr>
          <a:xfrm>
            <a:off x="3658553" y="2574587"/>
            <a:ext cx="5358177" cy="523220"/>
          </a:xfrm>
          <a:prstGeom prst="rect">
            <a:avLst/>
          </a:prstGeom>
          <a:noFill/>
        </p:spPr>
        <p:txBody>
          <a:bodyPr wrap="square" rtlCol="0">
            <a:spAutoFit/>
          </a:bodyPr>
          <a:lstStyle/>
          <a:p>
            <a:r>
              <a:rPr lang="en-US" sz="2800" dirty="0" smtClean="0"/>
              <a:t> …</a:t>
            </a:r>
            <a:r>
              <a:rPr lang="en-US" sz="2800" b="1" i="1" dirty="0" smtClean="0">
                <a:solidFill>
                  <a:srgbClr val="7030A0"/>
                </a:solidFill>
              </a:rPr>
              <a:t>will have run… </a:t>
            </a:r>
            <a:r>
              <a:rPr lang="en-US" sz="2800" dirty="0" smtClean="0">
                <a:solidFill>
                  <a:srgbClr val="0070C0"/>
                </a:solidFill>
              </a:rPr>
              <a:t>for a whole term.</a:t>
            </a:r>
            <a:endParaRPr lang="en-US" sz="2800" dirty="0">
              <a:solidFill>
                <a:srgbClr val="0070C0"/>
              </a:solidFill>
            </a:endParaRPr>
          </a:p>
        </p:txBody>
      </p:sp>
      <p:sp>
        <p:nvSpPr>
          <p:cNvPr id="17" name="TextBox 16"/>
          <p:cNvSpPr txBox="1"/>
          <p:nvPr/>
        </p:nvSpPr>
        <p:spPr>
          <a:xfrm>
            <a:off x="3658553" y="3078220"/>
            <a:ext cx="3048000" cy="523220"/>
          </a:xfrm>
          <a:prstGeom prst="rect">
            <a:avLst/>
          </a:prstGeom>
          <a:noFill/>
        </p:spPr>
        <p:txBody>
          <a:bodyPr wrap="square" rtlCol="0">
            <a:spAutoFit/>
          </a:bodyPr>
          <a:lstStyle/>
          <a:p>
            <a:r>
              <a:rPr lang="en-US" sz="2800" dirty="0" smtClean="0"/>
              <a:t> …</a:t>
            </a:r>
            <a:r>
              <a:rPr lang="en-US" sz="2800" b="1" i="1" dirty="0" smtClean="0">
                <a:solidFill>
                  <a:srgbClr val="00B050"/>
                </a:solidFill>
              </a:rPr>
              <a:t>will be running…</a:t>
            </a:r>
            <a:endParaRPr lang="en-US" sz="2800" b="1" i="1" dirty="0">
              <a:solidFill>
                <a:srgbClr val="00B050"/>
              </a:solidFill>
            </a:endParaRPr>
          </a:p>
        </p:txBody>
      </p:sp>
      <p:sp>
        <p:nvSpPr>
          <p:cNvPr id="19" name="TextBox 18"/>
          <p:cNvSpPr txBox="1"/>
          <p:nvPr/>
        </p:nvSpPr>
        <p:spPr>
          <a:xfrm>
            <a:off x="1905000" y="3601440"/>
            <a:ext cx="7034577" cy="954107"/>
          </a:xfrm>
          <a:prstGeom prst="rect">
            <a:avLst/>
          </a:prstGeom>
          <a:noFill/>
        </p:spPr>
        <p:txBody>
          <a:bodyPr wrap="square" rtlCol="0">
            <a:spAutoFit/>
          </a:bodyPr>
          <a:lstStyle/>
          <a:p>
            <a:r>
              <a:rPr lang="en-US" sz="2800" dirty="0" smtClean="0"/>
              <a:t> =&gt; …</a:t>
            </a:r>
            <a:r>
              <a:rPr lang="en-US" sz="2800" b="1" i="1" dirty="0" smtClean="0">
                <a:solidFill>
                  <a:srgbClr val="FF0000"/>
                </a:solidFill>
              </a:rPr>
              <a:t>will have been running </a:t>
            </a:r>
            <a:r>
              <a:rPr lang="en-US" sz="2800" dirty="0" smtClean="0">
                <a:solidFill>
                  <a:srgbClr val="0070C0"/>
                </a:solidFill>
              </a:rPr>
              <a:t>for </a:t>
            </a:r>
            <a:r>
              <a:rPr lang="en-US" sz="2800" dirty="0">
                <a:solidFill>
                  <a:srgbClr val="0070C0"/>
                </a:solidFill>
              </a:rPr>
              <a:t>a whole </a:t>
            </a:r>
            <a:r>
              <a:rPr lang="en-US" sz="2800" dirty="0" smtClean="0">
                <a:solidFill>
                  <a:srgbClr val="0070C0"/>
                </a:solidFill>
              </a:rPr>
              <a:t>term.</a:t>
            </a:r>
            <a:endParaRPr lang="en-US" sz="2800" dirty="0">
              <a:solidFill>
                <a:srgbClr val="0070C0"/>
              </a:solidFill>
            </a:endParaRPr>
          </a:p>
          <a:p>
            <a:endParaRPr lang="en-US" sz="2800" b="1" i="1" dirty="0">
              <a:solidFill>
                <a:srgbClr val="FF0000"/>
              </a:solidFill>
            </a:endParaRPr>
          </a:p>
        </p:txBody>
      </p:sp>
      <p:sp>
        <p:nvSpPr>
          <p:cNvPr id="21" name="TextBox 20"/>
          <p:cNvSpPr txBox="1"/>
          <p:nvPr/>
        </p:nvSpPr>
        <p:spPr>
          <a:xfrm>
            <a:off x="2819400" y="1000780"/>
            <a:ext cx="2390572" cy="523220"/>
          </a:xfrm>
          <a:prstGeom prst="rect">
            <a:avLst/>
          </a:prstGeom>
          <a:noFill/>
        </p:spPr>
        <p:txBody>
          <a:bodyPr wrap="square" rtlCol="0">
            <a:spAutoFit/>
          </a:bodyPr>
          <a:lstStyle/>
          <a:p>
            <a:r>
              <a:rPr lang="en-US" sz="2800" dirty="0" smtClean="0"/>
              <a:t> </a:t>
            </a:r>
            <a:r>
              <a:rPr lang="en-US" sz="2800" b="1" i="1" dirty="0" smtClean="0">
                <a:solidFill>
                  <a:srgbClr val="00B050"/>
                </a:solidFill>
              </a:rPr>
              <a:t>a whole term</a:t>
            </a:r>
            <a:endParaRPr lang="en-US" sz="2800" b="1" i="1" dirty="0">
              <a:solidFill>
                <a:srgbClr val="00B050"/>
              </a:solidFill>
            </a:endParaRPr>
          </a:p>
        </p:txBody>
      </p:sp>
    </p:spTree>
    <p:extLst>
      <p:ext uri="{BB962C8B-B14F-4D97-AF65-F5344CB8AC3E}">
        <p14:creationId xmlns="" xmlns:p14="http://schemas.microsoft.com/office/powerpoint/2010/main" val="461352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down)">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inVertical)">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arn(inVertical)">
                                      <p:cBhvr>
                                        <p:cTn id="6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animBg="1"/>
      <p:bldP spid="10" grpId="0"/>
      <p:bldP spid="14" grpId="0"/>
      <p:bldP spid="15" grpId="0"/>
      <p:bldP spid="17" grpId="0"/>
      <p:bldP spid="19"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639762"/>
          </a:xfrm>
        </p:spPr>
        <p:txBody>
          <a:bodyPr>
            <a:normAutofit/>
          </a:bodyPr>
          <a:lstStyle/>
          <a:p>
            <a:pPr algn="l"/>
            <a:r>
              <a:rPr lang="en-US" sz="3200" b="1" dirty="0" smtClean="0">
                <a:solidFill>
                  <a:schemeClr val="accent6">
                    <a:lumMod val="50000"/>
                  </a:schemeClr>
                </a:solidFill>
              </a:rPr>
              <a:t>Task 3: Explain the meaning of these sentences</a:t>
            </a:r>
            <a:endParaRPr lang="en-US" sz="3200" b="1" dirty="0">
              <a:solidFill>
                <a:schemeClr val="accent6">
                  <a:lumMod val="50000"/>
                </a:schemeClr>
              </a:solidFill>
            </a:endParaRPr>
          </a:p>
        </p:txBody>
      </p:sp>
      <p:sp>
        <p:nvSpPr>
          <p:cNvPr id="3" name="Content Placeholder 2"/>
          <p:cNvSpPr>
            <a:spLocks noGrp="1"/>
          </p:cNvSpPr>
          <p:nvPr>
            <p:ph idx="1"/>
          </p:nvPr>
        </p:nvSpPr>
        <p:spPr>
          <a:xfrm>
            <a:off x="591841" y="1371600"/>
            <a:ext cx="8229600" cy="3124199"/>
          </a:xfrm>
        </p:spPr>
        <p:txBody>
          <a:bodyPr/>
          <a:lstStyle/>
          <a:p>
            <a:pPr marL="514350" indent="-514350">
              <a:buAutoNum type="arabicPeriod"/>
            </a:pPr>
            <a:r>
              <a:rPr lang="en-US" dirty="0" smtClean="0">
                <a:solidFill>
                  <a:srgbClr val="002060"/>
                </a:solidFill>
              </a:rPr>
              <a:t>At 4p.m, we’ll watch the film.</a:t>
            </a:r>
          </a:p>
          <a:p>
            <a:pPr marL="514350" indent="-514350">
              <a:buAutoNum type="arabicPeriod"/>
            </a:pPr>
            <a:r>
              <a:rPr lang="en-US" dirty="0" smtClean="0">
                <a:solidFill>
                  <a:srgbClr val="7030A0"/>
                </a:solidFill>
              </a:rPr>
              <a:t>At 4p.m, we’ll be watching the film.</a:t>
            </a:r>
          </a:p>
          <a:p>
            <a:pPr marL="514350" indent="-514350">
              <a:buAutoNum type="arabicPeriod"/>
            </a:pPr>
            <a:r>
              <a:rPr lang="en-US" dirty="0" smtClean="0">
                <a:solidFill>
                  <a:srgbClr val="00B050"/>
                </a:solidFill>
              </a:rPr>
              <a:t>By 4p.m, we’ll have watch the film.</a:t>
            </a:r>
          </a:p>
          <a:p>
            <a:pPr marL="514350" indent="-514350">
              <a:buAutoNum type="arabicPeriod"/>
            </a:pPr>
            <a:r>
              <a:rPr lang="en-US" dirty="0" smtClean="0">
                <a:solidFill>
                  <a:schemeClr val="accent6">
                    <a:lumMod val="75000"/>
                  </a:schemeClr>
                </a:solidFill>
              </a:rPr>
              <a:t>By 4p.m, we’ll have been watching the film for an hour.</a:t>
            </a:r>
            <a:endParaRPr lang="en-US" dirty="0">
              <a:solidFill>
                <a:schemeClr val="accent6">
                  <a:lumMod val="75000"/>
                </a:schemeClr>
              </a:solidFill>
            </a:endParaRPr>
          </a:p>
        </p:txBody>
      </p:sp>
      <p:pic>
        <p:nvPicPr>
          <p:cNvPr id="4" name="Picture 4" descr="https://encrypted-tbn0.gstatic.com/images?q=tbn:ANd9GcTj42SxX9TgAq3H7MEoM9KxIrNMjy91bFU7ANtgtUMrdWDH4Bi9Cw"/>
          <p:cNvPicPr>
            <a:picLocks noChangeAspect="1" noChangeArrowheads="1"/>
          </p:cNvPicPr>
          <p:nvPr/>
        </p:nvPicPr>
        <p:blipFill>
          <a:blip r:embed="rId2"/>
          <a:srcRect/>
          <a:stretch>
            <a:fillRect/>
          </a:stretch>
        </p:blipFill>
        <p:spPr bwMode="auto">
          <a:xfrm rot="20733321">
            <a:off x="4127487" y="4554341"/>
            <a:ext cx="1253316" cy="1588428"/>
          </a:xfrm>
          <a:prstGeom prst="rect">
            <a:avLst/>
          </a:prstGeom>
          <a:noFill/>
        </p:spPr>
      </p:pic>
    </p:spTree>
    <p:extLst>
      <p:ext uri="{BB962C8B-B14F-4D97-AF65-F5344CB8AC3E}">
        <p14:creationId xmlns="" xmlns:p14="http://schemas.microsoft.com/office/powerpoint/2010/main" val="34517169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FF0000"/>
                </a:solidFill>
              </a:rPr>
              <a:t>Practice: Grammar builder p.122</a:t>
            </a:r>
            <a:endParaRPr lang="en-US" sz="3200" b="1" dirty="0">
              <a:solidFill>
                <a:srgbClr val="FF0000"/>
              </a:solidFill>
            </a:endParaRPr>
          </a:p>
        </p:txBody>
      </p:sp>
      <p:pic>
        <p:nvPicPr>
          <p:cNvPr id="4" name="Content Placeholder 3" descr="http://www.univ-great-turning.org/wp-content/uploads/2013/10/problem-solvers.jpg"/>
          <p:cNvPicPr>
            <a:picLocks noGrp="1" noChangeAspect="1" noChangeArrowheads="1"/>
          </p:cNvPicPr>
          <p:nvPr>
            <p:ph idx="1"/>
          </p:nvPr>
        </p:nvPicPr>
        <p:blipFill>
          <a:blip r:embed="rId2"/>
          <a:srcRect/>
          <a:stretch>
            <a:fillRect/>
          </a:stretch>
        </p:blipFill>
        <p:spPr bwMode="auto">
          <a:xfrm>
            <a:off x="2590800" y="2209800"/>
            <a:ext cx="4267200" cy="3205141"/>
          </a:xfrm>
          <a:prstGeom prst="rect">
            <a:avLst/>
          </a:prstGeom>
          <a:noFill/>
        </p:spPr>
      </p:pic>
    </p:spTree>
    <p:extLst>
      <p:ext uri="{BB962C8B-B14F-4D97-AF65-F5344CB8AC3E}">
        <p14:creationId xmlns="" xmlns:p14="http://schemas.microsoft.com/office/powerpoint/2010/main" val="24744668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1326</TotalTime>
  <Words>1579</Words>
  <Application>Microsoft Office PowerPoint</Application>
  <PresentationFormat>On-screen Show (4:3)</PresentationFormat>
  <Paragraphs>246</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Slide 1</vt:lpstr>
      <vt:lpstr>Slide 2</vt:lpstr>
      <vt:lpstr>Task 1: Reorder the paragraphs to make a complete text</vt:lpstr>
      <vt:lpstr>Task 1: Reorder the paragraphs to make a complete text</vt:lpstr>
      <vt:lpstr> What’s the text about?</vt:lpstr>
      <vt:lpstr>Read the text again. Choose the best summary</vt:lpstr>
      <vt:lpstr>vocabulary</vt:lpstr>
      <vt:lpstr>vocabulary</vt:lpstr>
      <vt:lpstr>vocabulary</vt:lpstr>
      <vt:lpstr>Slide 10</vt:lpstr>
      <vt:lpstr>vocabulary</vt:lpstr>
      <vt:lpstr>vocabulary</vt:lpstr>
      <vt:lpstr>vocabulary</vt:lpstr>
      <vt:lpstr>Slide 14</vt:lpstr>
      <vt:lpstr>vocabulary</vt:lpstr>
      <vt:lpstr>vocabulary</vt:lpstr>
      <vt:lpstr>Read the text again and answer the questions:</vt:lpstr>
      <vt:lpstr>Slide 18</vt:lpstr>
      <vt:lpstr>What’s happening?</vt:lpstr>
      <vt:lpstr>Slide 20</vt:lpstr>
      <vt:lpstr>Next term, they will be wearing a new uniform.</vt:lpstr>
      <vt:lpstr>1. Next term, they will be wearing a new uniform.</vt:lpstr>
      <vt:lpstr>Future Continuous</vt:lpstr>
      <vt:lpstr>2. I’m flying to Hanoi tomorrow.</vt:lpstr>
      <vt:lpstr>Future Continuous</vt:lpstr>
      <vt:lpstr> 3. When will you leave?</vt:lpstr>
      <vt:lpstr>Task 4: Rephrase the questions to make polite questions.</vt:lpstr>
      <vt:lpstr>Future Perfect</vt:lpstr>
      <vt:lpstr>Slide 29</vt:lpstr>
      <vt:lpstr>Future Perfect Continuous </vt:lpstr>
      <vt:lpstr>Task 3: Explain the meaning of these sentences</vt:lpstr>
      <vt:lpstr>Practice: Grammar builder p.122</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dc:creator>
  <cp:lastModifiedBy>tnh</cp:lastModifiedBy>
  <cp:revision>99</cp:revision>
  <dcterms:created xsi:type="dcterms:W3CDTF">2017-04-19T18:18:38Z</dcterms:created>
  <dcterms:modified xsi:type="dcterms:W3CDTF">2017-10-22T13:17:13Z</dcterms:modified>
</cp:coreProperties>
</file>